
<file path=[Content_Types].xml><?xml version="1.0" encoding="utf-8"?>
<Types xmlns="http://schemas.openxmlformats.org/package/2006/content-types">
  <Default ContentType="image/jpeg" Extension="jpg"/>
  <Default ContentType="application/vnd.openxmlformats-officedocument.vmlDrawing" Extension="vml"/>
  <Default ContentType="application/vnd.openxmlformats-officedocument.oleObject" Extension="bin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oleObject" PartName="/ppt/embeddings/oleObject3.bin"/>
  <Override ContentType="application/vnd.openxmlformats-officedocument.oleObject" PartName="/ppt/embeddings/oleObject6.bin"/>
  <Override ContentType="application/vnd.openxmlformats-officedocument.oleObject" PartName="/ppt/embeddings/oleObject5.bin"/>
  <Override ContentType="application/vnd.openxmlformats-officedocument.oleObject" PartName="/ppt/embeddings/oleObject4.bin"/>
  <Override ContentType="application/vnd.openxmlformats-officedocument.oleObject" PartName="/ppt/embeddings/oleObject7.bin"/>
  <Override ContentType="application/vnd.openxmlformats-officedocument.oleObject" PartName="/ppt/embeddings/oleObject2.bin"/>
  <Override ContentType="application/vnd.openxmlformats-officedocument.oleObject" PartName="/ppt/embeddings/oleObject1.bin"/>
  <Override ContentType="application/vnd.openxmlformats-officedocument.oleObject" PartName="/ppt/embeddings/oleObject8.bin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37" roundtripDataSignature="AMtx7mithjjSh2xGp8/umnfXocX+xuCXJ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0145363-DB07-451E-A12A-1B781CCD0F36}">
  <a:tblStyle styleId="{B0145363-DB07-451E-A12A-1B781CCD0F36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CF4"/>
          </a:solidFill>
        </a:fill>
      </a:tcStyle>
    </a:wholeTbl>
    <a:band1H>
      <a:tcTxStyle b="off" i="off"/>
      <a:tcStyle>
        <a:fill>
          <a:solidFill>
            <a:srgbClr val="CFD7E7"/>
          </a:solidFill>
        </a:fill>
      </a:tcStyle>
    </a:band1H>
    <a:band2H>
      <a:tcTxStyle b="off" i="off"/>
    </a:band2H>
    <a:band1V>
      <a:tcTxStyle b="off" i="off"/>
      <a:tcStyle>
        <a:fill>
          <a:solidFill>
            <a:srgbClr val="CFD7E7"/>
          </a:solidFill>
        </a:fill>
      </a:tcStyle>
    </a:band1V>
    <a:band2V>
      <a:tcTxStyle b="off" i="off"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 b="off" i="off"/>
    </a:seCell>
    <a:swCell>
      <a:tcTxStyle b="off" i="off"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customschemas.google.com/relationships/presentationmetadata" Target="metadata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drawings/_rels/vmlDrawing1.vml.rels><?xml version="1.0" encoding="UTF-8" standalone="yes"?>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2.vml.rels><?xml version="1.0" encoding="UTF-8" standalone="yes"?>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3.vml.rels><?xml version="1.0" encoding="UTF-8" standalone="yes"?>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4.vml.rels><?xml version="1.0" encoding="UTF-8" standalone="yes"?>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5.vml.rels><?xml version="1.0" encoding="UTF-8" standalone="yes"?>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6.vml.rels><?xml version="1.0" encoding="UTF-8" standalone="yes"?>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7.vml.rels><?xml version="1.0" encoding="UTF-8" standalone="yes"?>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8.vml.rels><?xml version="1.0" encoding="UTF-8" standalone="yes"?>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3" name="Google Shape;53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4" name="Google Shape;184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8" name="Google Shape;208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38" name="Google Shape;238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8" name="Google Shape;268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82" name="Google Shape;282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94" name="Google Shape;294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21" name="Google Shape;321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48" name="Google Shape;348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74" name="Google Shape;374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00" name="Google Shape;400;p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9" name="Google Shape;59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13" name="Google Shape;413;p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26" name="Google Shape;426;p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39" name="Google Shape;439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52" name="Google Shape;452;p2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63" name="Google Shape;463;p2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74" name="Google Shape;474;p2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06" name="Google Shape;506;p4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38" name="Google Shape;538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50" name="Google Shape;550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62" name="Google Shape;562;p2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6" name="Google Shape;66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74" name="Google Shape;574;p2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1" name="Google Shape;81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1" name="Google Shape;91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3" name="Google Shape;103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5" name="Google Shape;115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8" name="Google Shape;138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0" name="Google Shape;160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>
  <p:cSld name="Diapositiva de título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40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40"/>
          <p:cNvSpPr txBox="1"/>
          <p:nvPr>
            <p:ph idx="1" type="body"/>
          </p:nvPr>
        </p:nvSpPr>
        <p:spPr>
          <a:xfrm rot="5400000">
            <a:off x="2874764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40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40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40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1"/>
          <p:cNvSpPr txBox="1"/>
          <p:nvPr>
            <p:ph type="title"/>
          </p:nvPr>
        </p:nvSpPr>
        <p:spPr>
          <a:xfrm rot="5400000">
            <a:off x="5463778" y="1371601"/>
            <a:ext cx="4388644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41"/>
          <p:cNvSpPr txBox="1"/>
          <p:nvPr>
            <p:ph idx="1" type="body"/>
          </p:nvPr>
        </p:nvSpPr>
        <p:spPr>
          <a:xfrm rot="5400000">
            <a:off x="1272778" y="-609599"/>
            <a:ext cx="4388644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41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41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41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>
  <p:cSld name="Dos objetos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>
  <p:cSld name="Título y objetos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>
  <p:cSld name="Encabezado de sección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18;p34"/>
          <p:cNvPicPr preferRelativeResize="0"/>
          <p:nvPr/>
        </p:nvPicPr>
        <p:blipFill rotWithShape="1">
          <a:blip r:embed="rId2">
            <a:alphaModFix/>
          </a:blip>
          <a:srcRect b="81517" l="88730" r="0" t="0"/>
          <a:stretch/>
        </p:blipFill>
        <p:spPr>
          <a:xfrm>
            <a:off x="8113486" y="0"/>
            <a:ext cx="1030514" cy="9506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>
  <p:cSld name="Comparación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ólo el título">
  <p:cSld name="Sólo el título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3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oogle Shape;24;p3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8"/>
          <p:cNvSpPr txBox="1"/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8"/>
          <p:cNvSpPr txBox="1"/>
          <p:nvPr>
            <p:ph idx="1" type="body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8" name="Google Shape;28;p38"/>
          <p:cNvSpPr txBox="1"/>
          <p:nvPr>
            <p:ph idx="2" type="body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29" name="Google Shape;29;p38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38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38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9"/>
          <p:cNvSpPr txBox="1"/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39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35" name="Google Shape;35;p39"/>
          <p:cNvSpPr txBox="1"/>
          <p:nvPr>
            <p:ph idx="1" type="body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36" name="Google Shape;36;p39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39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39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0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30"/>
          <p:cNvSpPr txBox="1"/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30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30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30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jpg"/><Relationship Id="rId4" Type="http://schemas.openxmlformats.org/officeDocument/2006/relationships/image" Target="../media/image9.png"/><Relationship Id="rId5" Type="http://schemas.openxmlformats.org/officeDocument/2006/relationships/image" Target="../media/image19.png"/><Relationship Id="rId6" Type="http://schemas.openxmlformats.org/officeDocument/2006/relationships/image" Target="../media/image24.jpg"/><Relationship Id="rId7" Type="http://schemas.openxmlformats.org/officeDocument/2006/relationships/image" Target="../media/image2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jpg"/><Relationship Id="rId4" Type="http://schemas.openxmlformats.org/officeDocument/2006/relationships/image" Target="../media/image29.jpg"/><Relationship Id="rId5" Type="http://schemas.openxmlformats.org/officeDocument/2006/relationships/image" Target="../media/image3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jpg"/><Relationship Id="rId4" Type="http://schemas.openxmlformats.org/officeDocument/2006/relationships/image" Target="../media/image29.jpg"/><Relationship Id="rId5" Type="http://schemas.openxmlformats.org/officeDocument/2006/relationships/image" Target="../media/image3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jpg"/><Relationship Id="rId4" Type="http://schemas.openxmlformats.org/officeDocument/2006/relationships/image" Target="../media/image9.png"/><Relationship Id="rId5" Type="http://schemas.openxmlformats.org/officeDocument/2006/relationships/image" Target="../media/image67.jpg"/><Relationship Id="rId6" Type="http://schemas.openxmlformats.org/officeDocument/2006/relationships/image" Target="../media/image37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jpg"/><Relationship Id="rId4" Type="http://schemas.openxmlformats.org/officeDocument/2006/relationships/image" Target="../media/image9.png"/><Relationship Id="rId5" Type="http://schemas.openxmlformats.org/officeDocument/2006/relationships/image" Target="../media/image67.jpg"/><Relationship Id="rId6" Type="http://schemas.openxmlformats.org/officeDocument/2006/relationships/image" Target="../media/image37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jpg"/><Relationship Id="rId4" Type="http://schemas.openxmlformats.org/officeDocument/2006/relationships/image" Target="../media/image9.png"/><Relationship Id="rId5" Type="http://schemas.openxmlformats.org/officeDocument/2006/relationships/image" Target="../media/image44.jpg"/><Relationship Id="rId6" Type="http://schemas.openxmlformats.org/officeDocument/2006/relationships/image" Target="../media/image38.jpg"/><Relationship Id="rId7" Type="http://schemas.openxmlformats.org/officeDocument/2006/relationships/image" Target="../media/image47.jpg"/><Relationship Id="rId8" Type="http://schemas.openxmlformats.org/officeDocument/2006/relationships/image" Target="../media/image3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1.jpg"/><Relationship Id="rId4" Type="http://schemas.openxmlformats.org/officeDocument/2006/relationships/image" Target="../media/image9.png"/><Relationship Id="rId5" Type="http://schemas.openxmlformats.org/officeDocument/2006/relationships/image" Target="../media/image44.jpg"/><Relationship Id="rId6" Type="http://schemas.openxmlformats.org/officeDocument/2006/relationships/image" Target="../media/image38.jpg"/><Relationship Id="rId7" Type="http://schemas.openxmlformats.org/officeDocument/2006/relationships/image" Target="../media/image47.jpg"/><Relationship Id="rId8" Type="http://schemas.openxmlformats.org/officeDocument/2006/relationships/image" Target="../media/image39.png"/></Relationships>
</file>

<file path=ppt/slides/_rels/slide17.xml.rels><?xml version="1.0" encoding="UTF-8" standalone="yes"?><Relationships xmlns="http://schemas.openxmlformats.org/package/2006/relationships"><Relationship Id="rId11" Type="http://schemas.openxmlformats.org/officeDocument/2006/relationships/image" Target="../media/image68.jpg"/><Relationship Id="rId10" Type="http://schemas.openxmlformats.org/officeDocument/2006/relationships/image" Target="../media/image60.jpg"/><Relationship Id="rId13" Type="http://schemas.openxmlformats.org/officeDocument/2006/relationships/image" Target="../media/image84.jpg"/><Relationship Id="rId1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jpg"/><Relationship Id="rId4" Type="http://schemas.openxmlformats.org/officeDocument/2006/relationships/image" Target="../media/image54.png"/><Relationship Id="rId9" Type="http://schemas.openxmlformats.org/officeDocument/2006/relationships/image" Target="../media/image71.jpg"/><Relationship Id="rId14" Type="http://schemas.openxmlformats.org/officeDocument/2006/relationships/image" Target="../media/image61.jp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64.png"/><Relationship Id="rId8" Type="http://schemas.openxmlformats.org/officeDocument/2006/relationships/image" Target="../media/image59.png"/></Relationships>
</file>

<file path=ppt/slides/_rels/slide18.xml.rels><?xml version="1.0" encoding="UTF-8" standalone="yes"?><Relationships xmlns="http://schemas.openxmlformats.org/package/2006/relationships"><Relationship Id="rId11" Type="http://schemas.openxmlformats.org/officeDocument/2006/relationships/image" Target="../media/image68.jpg"/><Relationship Id="rId10" Type="http://schemas.openxmlformats.org/officeDocument/2006/relationships/image" Target="../media/image60.jpg"/><Relationship Id="rId13" Type="http://schemas.openxmlformats.org/officeDocument/2006/relationships/image" Target="../media/image84.jpg"/><Relationship Id="rId1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1.jpg"/><Relationship Id="rId4" Type="http://schemas.openxmlformats.org/officeDocument/2006/relationships/image" Target="../media/image54.png"/><Relationship Id="rId9" Type="http://schemas.openxmlformats.org/officeDocument/2006/relationships/image" Target="../media/image71.jpg"/><Relationship Id="rId14" Type="http://schemas.openxmlformats.org/officeDocument/2006/relationships/image" Target="../media/image61.jp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64.png"/><Relationship Id="rId8" Type="http://schemas.openxmlformats.org/officeDocument/2006/relationships/image" Target="../media/image5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1.jpg"/><Relationship Id="rId4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1.jpg"/><Relationship Id="rId4" Type="http://schemas.openxmlformats.org/officeDocument/2006/relationships/image" Target="../media/image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1.jpg"/><Relationship Id="rId4" Type="http://schemas.openxmlformats.org/officeDocument/2006/relationships/image" Target="../media/image9.png"/><Relationship Id="rId5" Type="http://schemas.openxmlformats.org/officeDocument/2006/relationships/hyperlink" Target="https://es.liveworksheets.com/4-xh1119996ch" TargetMode="Externa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1.jpg"/><Relationship Id="rId4" Type="http://schemas.openxmlformats.org/officeDocument/2006/relationships/image" Target="../media/image9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vmlDrawing" Target="../drawings/vmlDrawing5.vml"/><Relationship Id="rId4" Type="http://schemas.openxmlformats.org/officeDocument/2006/relationships/image" Target="../media/image3.jpg"/><Relationship Id="rId5" Type="http://schemas.openxmlformats.org/officeDocument/2006/relationships/oleObject" Target="../embeddings/oleObject5.bin"/><Relationship Id="rId6" Type="http://schemas.openxmlformats.org/officeDocument/2006/relationships/oleObject" Target="../embeddings/oleObject5.bin"/><Relationship Id="rId7" Type="http://schemas.openxmlformats.org/officeDocument/2006/relationships/image" Target="../media/image13.png"/><Relationship Id="rId8" Type="http://schemas.openxmlformats.org/officeDocument/2006/relationships/image" Target="../media/image9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vmlDrawing" Target="../drawings/vmlDrawing6.vml"/><Relationship Id="rId4" Type="http://schemas.openxmlformats.org/officeDocument/2006/relationships/image" Target="../media/image3.jpg"/><Relationship Id="rId5" Type="http://schemas.openxmlformats.org/officeDocument/2006/relationships/oleObject" Target="../embeddings/oleObject6.bin"/><Relationship Id="rId6" Type="http://schemas.openxmlformats.org/officeDocument/2006/relationships/oleObject" Target="../embeddings/oleObject6.bin"/><Relationship Id="rId7" Type="http://schemas.openxmlformats.org/officeDocument/2006/relationships/image" Target="../media/image13.png"/><Relationship Id="rId8" Type="http://schemas.openxmlformats.org/officeDocument/2006/relationships/image" Target="../media/image9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1.jpg"/><Relationship Id="rId4" Type="http://schemas.openxmlformats.org/officeDocument/2006/relationships/image" Target="../media/image9.png"/><Relationship Id="rId5" Type="http://schemas.openxmlformats.org/officeDocument/2006/relationships/image" Target="../media/image78.png"/><Relationship Id="rId6" Type="http://schemas.openxmlformats.org/officeDocument/2006/relationships/image" Target="../media/image77.png"/><Relationship Id="rId7" Type="http://schemas.openxmlformats.org/officeDocument/2006/relationships/image" Target="../media/image83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1.jpg"/><Relationship Id="rId4" Type="http://schemas.openxmlformats.org/officeDocument/2006/relationships/image" Target="../media/image9.png"/><Relationship Id="rId5" Type="http://schemas.openxmlformats.org/officeDocument/2006/relationships/image" Target="../media/image75.jpg"/><Relationship Id="rId6" Type="http://schemas.openxmlformats.org/officeDocument/2006/relationships/image" Target="../media/image79.png"/><Relationship Id="rId7" Type="http://schemas.openxmlformats.org/officeDocument/2006/relationships/image" Target="../media/image80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1.jpg"/><Relationship Id="rId4" Type="http://schemas.openxmlformats.org/officeDocument/2006/relationships/image" Target="../media/image9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1.jpg"/><Relationship Id="rId4" Type="http://schemas.openxmlformats.org/officeDocument/2006/relationships/image" Target="../media/image9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vmlDrawing" Target="../drawings/vmlDrawing7.vml"/><Relationship Id="rId4" Type="http://schemas.openxmlformats.org/officeDocument/2006/relationships/oleObject" Target="../embeddings/oleObject7.bin"/><Relationship Id="rId9" Type="http://schemas.openxmlformats.org/officeDocument/2006/relationships/hyperlink" Target="https://es.liveworksheets.com/4-li1120006dt" TargetMode="External"/><Relationship Id="rId5" Type="http://schemas.openxmlformats.org/officeDocument/2006/relationships/oleObject" Target="../embeddings/oleObject7.bin"/><Relationship Id="rId6" Type="http://schemas.openxmlformats.org/officeDocument/2006/relationships/image" Target="../media/image13.png"/><Relationship Id="rId7" Type="http://schemas.openxmlformats.org/officeDocument/2006/relationships/image" Target="../media/image9.png"/><Relationship Id="rId8" Type="http://schemas.openxmlformats.org/officeDocument/2006/relationships/image" Target="../media/image8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vmlDrawing" Target="../drawings/vmlDrawing1.vml"/><Relationship Id="rId4" Type="http://schemas.openxmlformats.org/officeDocument/2006/relationships/oleObject" Target="../embeddings/oleObject1.bin"/><Relationship Id="rId5" Type="http://schemas.openxmlformats.org/officeDocument/2006/relationships/oleObject" Target="../embeddings/oleObject1.bin"/><Relationship Id="rId6" Type="http://schemas.openxmlformats.org/officeDocument/2006/relationships/image" Target="../media/image13.png"/><Relationship Id="rId7" Type="http://schemas.openxmlformats.org/officeDocument/2006/relationships/image" Target="../media/image9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vmlDrawing" Target="../drawings/vmlDrawing8.vml"/><Relationship Id="rId4" Type="http://schemas.openxmlformats.org/officeDocument/2006/relationships/oleObject" Target="../embeddings/oleObject8.bin"/><Relationship Id="rId5" Type="http://schemas.openxmlformats.org/officeDocument/2006/relationships/oleObject" Target="../embeddings/oleObject8.bin"/><Relationship Id="rId6" Type="http://schemas.openxmlformats.org/officeDocument/2006/relationships/image" Target="../media/image13.png"/><Relationship Id="rId7" Type="http://schemas.openxmlformats.org/officeDocument/2006/relationships/image" Target="../media/image9.png"/><Relationship Id="rId8" Type="http://schemas.openxmlformats.org/officeDocument/2006/relationships/image" Target="../media/image8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vmlDrawing" Target="../drawings/vmlDrawing2.vml"/><Relationship Id="rId4" Type="http://schemas.openxmlformats.org/officeDocument/2006/relationships/oleObject" Target="../embeddings/oleObject2.bin"/><Relationship Id="rId5" Type="http://schemas.openxmlformats.org/officeDocument/2006/relationships/oleObject" Target="../embeddings/oleObject2.bin"/><Relationship Id="rId6" Type="http://schemas.openxmlformats.org/officeDocument/2006/relationships/image" Target="../media/image13.png"/><Relationship Id="rId7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vmlDrawing" Target="../drawings/vmlDrawing3.vml"/><Relationship Id="rId4" Type="http://schemas.openxmlformats.org/officeDocument/2006/relationships/image" Target="../media/image3.jpg"/><Relationship Id="rId5" Type="http://schemas.openxmlformats.org/officeDocument/2006/relationships/oleObject" Target="../embeddings/oleObject3.bin"/><Relationship Id="rId6" Type="http://schemas.openxmlformats.org/officeDocument/2006/relationships/oleObject" Target="../embeddings/oleObject3.bin"/><Relationship Id="rId7" Type="http://schemas.openxmlformats.org/officeDocument/2006/relationships/image" Target="../media/image13.png"/><Relationship Id="rId8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vmlDrawing" Target="../drawings/vmlDrawing4.vml"/><Relationship Id="rId4" Type="http://schemas.openxmlformats.org/officeDocument/2006/relationships/image" Target="../media/image3.jpg"/><Relationship Id="rId5" Type="http://schemas.openxmlformats.org/officeDocument/2006/relationships/oleObject" Target="../embeddings/oleObject4.bin"/><Relationship Id="rId6" Type="http://schemas.openxmlformats.org/officeDocument/2006/relationships/oleObject" Target="../embeddings/oleObject4.bin"/><Relationship Id="rId7" Type="http://schemas.openxmlformats.org/officeDocument/2006/relationships/image" Target="../media/image13.png"/><Relationship Id="rId8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jpg"/><Relationship Id="rId4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jpg"/><Relationship Id="rId4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jpg"/><Relationship Id="rId4" Type="http://schemas.openxmlformats.org/officeDocument/2006/relationships/image" Target="../media/image9.png"/><Relationship Id="rId5" Type="http://schemas.openxmlformats.org/officeDocument/2006/relationships/image" Target="../media/image19.png"/><Relationship Id="rId6" Type="http://schemas.openxmlformats.org/officeDocument/2006/relationships/image" Target="../media/image24.jpg"/><Relationship Id="rId7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"/>
          <p:cNvSpPr txBox="1"/>
          <p:nvPr/>
        </p:nvSpPr>
        <p:spPr>
          <a:xfrm>
            <a:off x="2924569" y="1005346"/>
            <a:ext cx="4485358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s-CO" sz="28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Describing People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1"/>
          <p:cNvSpPr txBox="1"/>
          <p:nvPr/>
        </p:nvSpPr>
        <p:spPr>
          <a:xfrm>
            <a:off x="1535926" y="2214725"/>
            <a:ext cx="5374261" cy="18158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s-CO" sz="28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Episodio 6 - OVA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s-CO" sz="28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Área de Bilingüismo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s-CO" sz="28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CDHC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s-CO" sz="28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Regional Antioquia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ector De La Pantalla De Proyector De La Reunión Pantalla De Proyección De  La Ejecución Aislada En Blanco Tablero Vacío De La Pre Ilustración del  Vector - Ilustración de fondo, video: 88434421" id="186" name="Google Shape;186;p10"/>
          <p:cNvPicPr preferRelativeResize="0"/>
          <p:nvPr/>
        </p:nvPicPr>
        <p:blipFill rotWithShape="1">
          <a:blip r:embed="rId3">
            <a:alphaModFix/>
          </a:blip>
          <a:srcRect b="27368" l="0" r="0" t="8683"/>
          <a:stretch/>
        </p:blipFill>
        <p:spPr>
          <a:xfrm>
            <a:off x="318776" y="184237"/>
            <a:ext cx="8108260" cy="4959263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10"/>
          <p:cNvSpPr/>
          <p:nvPr/>
        </p:nvSpPr>
        <p:spPr>
          <a:xfrm>
            <a:off x="8014191" y="4111547"/>
            <a:ext cx="811033" cy="604299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0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10"/>
          <p:cNvSpPr/>
          <p:nvPr/>
        </p:nvSpPr>
        <p:spPr>
          <a:xfrm>
            <a:off x="318776" y="2369429"/>
            <a:ext cx="1446906" cy="817245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rgbClr val="E5B8B7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Estudiemos algunos adjetivos</a:t>
            </a:r>
            <a:endParaRPr b="1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Infografía Sena by sgs on Genially" id="190" name="Google Shape;190;p10"/>
          <p:cNvPicPr preferRelativeResize="0"/>
          <p:nvPr/>
        </p:nvPicPr>
        <p:blipFill rotWithShape="1">
          <a:blip r:embed="rId4">
            <a:alphaModFix/>
          </a:blip>
          <a:srcRect b="60075" l="0" r="0" t="0"/>
          <a:stretch/>
        </p:blipFill>
        <p:spPr>
          <a:xfrm flipH="1">
            <a:off x="136356" y="3260057"/>
            <a:ext cx="1446905" cy="1883443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10"/>
          <p:cNvSpPr txBox="1"/>
          <p:nvPr/>
        </p:nvSpPr>
        <p:spPr>
          <a:xfrm>
            <a:off x="2374676" y="919245"/>
            <a:ext cx="4490944" cy="369332"/>
          </a:xfrm>
          <a:prstGeom prst="rect">
            <a:avLst/>
          </a:prstGeom>
          <a:solidFill>
            <a:schemeClr val="accent5"/>
          </a:solidFill>
          <a:ln cap="flat" cmpd="sng" w="25400">
            <a:solidFill>
              <a:srgbClr val="367D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Apariencia física</a:t>
            </a:r>
            <a:endParaRPr b="1" i="0" sz="1800" u="none" cap="none" strike="noStrike">
              <a:solidFill>
                <a:schemeClr val="lt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92" name="Google Shape;192;p10"/>
          <p:cNvSpPr txBox="1"/>
          <p:nvPr/>
        </p:nvSpPr>
        <p:spPr>
          <a:xfrm>
            <a:off x="1716119" y="1610929"/>
            <a:ext cx="1105227" cy="523220"/>
          </a:xfrm>
          <a:prstGeom prst="rect">
            <a:avLst/>
          </a:prstGeom>
          <a:solidFill>
            <a:srgbClr val="C2D59B"/>
          </a:solidFill>
          <a:ln cap="flat" cmpd="sng" w="254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Adjetivos de opinión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93" name="Google Shape;193;p10"/>
          <p:cNvSpPr txBox="1"/>
          <p:nvPr/>
        </p:nvSpPr>
        <p:spPr>
          <a:xfrm>
            <a:off x="1958013" y="2841688"/>
            <a:ext cx="1105227" cy="954107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Adjetivos para describir la altura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94" name="Google Shape;194;p10"/>
          <p:cNvSpPr txBox="1"/>
          <p:nvPr/>
        </p:nvSpPr>
        <p:spPr>
          <a:xfrm>
            <a:off x="3165460" y="2055497"/>
            <a:ext cx="1105227" cy="307777"/>
          </a:xfrm>
          <a:prstGeom prst="rect">
            <a:avLst/>
          </a:prstGeom>
          <a:solidFill>
            <a:srgbClr val="C2D59B"/>
          </a:solidFill>
          <a:ln cap="flat" cmpd="sng" w="254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Atractivo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95" name="Google Shape;195;p10"/>
          <p:cNvSpPr txBox="1"/>
          <p:nvPr/>
        </p:nvSpPr>
        <p:spPr>
          <a:xfrm>
            <a:off x="3245660" y="1615476"/>
            <a:ext cx="1183933" cy="307777"/>
          </a:xfrm>
          <a:prstGeom prst="rect">
            <a:avLst/>
          </a:prstGeom>
          <a:solidFill>
            <a:srgbClr val="C2D59B"/>
          </a:solidFill>
          <a:ln cap="flat" cmpd="sng" w="254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Guapo/a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96" name="Google Shape;196;p10"/>
          <p:cNvSpPr txBox="1"/>
          <p:nvPr/>
        </p:nvSpPr>
        <p:spPr>
          <a:xfrm>
            <a:off x="4372906" y="2055498"/>
            <a:ext cx="1183933" cy="307777"/>
          </a:xfrm>
          <a:prstGeom prst="rect">
            <a:avLst/>
          </a:prstGeom>
          <a:solidFill>
            <a:srgbClr val="C2D59B"/>
          </a:solidFill>
          <a:ln cap="flat" cmpd="sng" w="254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Bonita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97" name="Google Shape;197;p10"/>
          <p:cNvSpPr txBox="1"/>
          <p:nvPr/>
        </p:nvSpPr>
        <p:spPr>
          <a:xfrm>
            <a:off x="5494680" y="1624310"/>
            <a:ext cx="1400130" cy="307777"/>
          </a:xfrm>
          <a:prstGeom prst="rect">
            <a:avLst/>
          </a:prstGeom>
          <a:solidFill>
            <a:srgbClr val="C2D59B"/>
          </a:solidFill>
          <a:ln cap="flat" cmpd="sng" w="254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Apuesto/a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98" name="Google Shape;198;p10"/>
          <p:cNvSpPr txBox="1"/>
          <p:nvPr/>
        </p:nvSpPr>
        <p:spPr>
          <a:xfrm>
            <a:off x="7367713" y="1937455"/>
            <a:ext cx="796450" cy="307777"/>
          </a:xfrm>
          <a:prstGeom prst="rect">
            <a:avLst/>
          </a:prstGeom>
          <a:solidFill>
            <a:srgbClr val="C2D59B"/>
          </a:solidFill>
          <a:ln cap="flat" cmpd="sng" w="254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Feo/a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99" name="Google Shape;199;p10"/>
          <p:cNvSpPr txBox="1"/>
          <p:nvPr/>
        </p:nvSpPr>
        <p:spPr>
          <a:xfrm>
            <a:off x="5612902" y="2062635"/>
            <a:ext cx="1400130" cy="307777"/>
          </a:xfrm>
          <a:prstGeom prst="rect">
            <a:avLst/>
          </a:prstGeom>
          <a:solidFill>
            <a:srgbClr val="C2D59B"/>
          </a:solidFill>
          <a:ln cap="flat" cmpd="sng" w="254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Hermoso/a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Beautiful Girl Cliparts - Cliparts Zone" id="200" name="Google Shape;200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60733" y="1367476"/>
            <a:ext cx="602807" cy="621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gly Stock Illustrations – 26,684 Ugly Stock Illustrations, Vectors &amp;  Clipart - Dreamstime" id="201" name="Google Shape;201;p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484710" y="1284404"/>
            <a:ext cx="487571" cy="653051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10"/>
          <p:cNvSpPr txBox="1"/>
          <p:nvPr/>
        </p:nvSpPr>
        <p:spPr>
          <a:xfrm>
            <a:off x="3326070" y="3803770"/>
            <a:ext cx="985675" cy="307777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Bajo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7,943 Human Height Illustrations &amp; Clip Art - iStock" id="203" name="Google Shape;203;p1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085013" y="2460725"/>
            <a:ext cx="1797883" cy="1245592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10"/>
          <p:cNvSpPr txBox="1"/>
          <p:nvPr/>
        </p:nvSpPr>
        <p:spPr>
          <a:xfrm>
            <a:off x="4398736" y="3795794"/>
            <a:ext cx="1662920" cy="307777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Media - altura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10"/>
          <p:cNvSpPr txBox="1"/>
          <p:nvPr/>
        </p:nvSpPr>
        <p:spPr>
          <a:xfrm>
            <a:off x="6152382" y="3795795"/>
            <a:ext cx="713238" cy="307777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Alto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ector De La Pantalla De Proyector De La Reunión Pantalla De Proyección De  La Ejecución Aislada En Blanco Tablero Vacío De La Pre Ilustración del  Vector - Ilustración de fondo, video: 88434421" id="210" name="Google Shape;210;p11"/>
          <p:cNvPicPr preferRelativeResize="0"/>
          <p:nvPr/>
        </p:nvPicPr>
        <p:blipFill rotWithShape="1">
          <a:blip r:embed="rId3">
            <a:alphaModFix/>
          </a:blip>
          <a:srcRect b="27368" l="0" r="0" t="8683"/>
          <a:stretch/>
        </p:blipFill>
        <p:spPr>
          <a:xfrm>
            <a:off x="318776" y="184237"/>
            <a:ext cx="8108260" cy="4959263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11"/>
          <p:cNvSpPr/>
          <p:nvPr/>
        </p:nvSpPr>
        <p:spPr>
          <a:xfrm>
            <a:off x="8014191" y="4111547"/>
            <a:ext cx="811033" cy="604299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11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11"/>
          <p:cNvSpPr txBox="1"/>
          <p:nvPr/>
        </p:nvSpPr>
        <p:spPr>
          <a:xfrm>
            <a:off x="2374676" y="919245"/>
            <a:ext cx="4490944" cy="369332"/>
          </a:xfrm>
          <a:prstGeom prst="rect">
            <a:avLst/>
          </a:prstGeom>
          <a:solidFill>
            <a:schemeClr val="accent5"/>
          </a:solidFill>
          <a:ln cap="flat" cmpd="sng" w="25400">
            <a:solidFill>
              <a:srgbClr val="367D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Physical Appearance</a:t>
            </a:r>
            <a:endParaRPr b="1" i="0" sz="1800" u="none" cap="none" strike="noStrike">
              <a:solidFill>
                <a:schemeClr val="lt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14" name="Google Shape;214;p11"/>
          <p:cNvSpPr txBox="1"/>
          <p:nvPr/>
        </p:nvSpPr>
        <p:spPr>
          <a:xfrm>
            <a:off x="1269448" y="2536328"/>
            <a:ext cx="1105227" cy="95410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Adjectives to describe the age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15" name="Google Shape;215;p11"/>
          <p:cNvSpPr txBox="1"/>
          <p:nvPr/>
        </p:nvSpPr>
        <p:spPr>
          <a:xfrm>
            <a:off x="1269449" y="1431988"/>
            <a:ext cx="1105227" cy="95410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Adjectives to describe the weight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16" name="Google Shape;216;p11"/>
          <p:cNvSpPr txBox="1"/>
          <p:nvPr/>
        </p:nvSpPr>
        <p:spPr>
          <a:xfrm>
            <a:off x="1269447" y="3633846"/>
            <a:ext cx="1105227" cy="52322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Other Adjectives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What is your BMI and why is it important? - The Plastic Surgery Group" id="217" name="Google Shape;217;p11"/>
          <p:cNvPicPr preferRelativeResize="0"/>
          <p:nvPr/>
        </p:nvPicPr>
        <p:blipFill rotWithShape="1">
          <a:blip r:embed="rId4">
            <a:alphaModFix/>
          </a:blip>
          <a:srcRect b="41275" l="40168" r="44212" t="19235"/>
          <a:stretch/>
        </p:blipFill>
        <p:spPr>
          <a:xfrm>
            <a:off x="2657764" y="1431988"/>
            <a:ext cx="433505" cy="8916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hat is your BMI and why is it important? - The Plastic Surgery Group" id="218" name="Google Shape;218;p11"/>
          <p:cNvPicPr preferRelativeResize="0"/>
          <p:nvPr/>
        </p:nvPicPr>
        <p:blipFill rotWithShape="1">
          <a:blip r:embed="rId4">
            <a:alphaModFix/>
          </a:blip>
          <a:srcRect b="41275" l="62000" r="23501" t="19235"/>
          <a:stretch/>
        </p:blipFill>
        <p:spPr>
          <a:xfrm>
            <a:off x="4516252" y="1509379"/>
            <a:ext cx="433505" cy="7966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hat is your BMI and why is it important? - The Plastic Surgery Group" id="219" name="Google Shape;219;p11"/>
          <p:cNvPicPr preferRelativeResize="0"/>
          <p:nvPr/>
        </p:nvPicPr>
        <p:blipFill rotWithShape="1">
          <a:blip r:embed="rId4">
            <a:alphaModFix/>
          </a:blip>
          <a:srcRect b="41275" l="81382" r="1999" t="19235"/>
          <a:stretch/>
        </p:blipFill>
        <p:spPr>
          <a:xfrm>
            <a:off x="6243403" y="1504422"/>
            <a:ext cx="622217" cy="837897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11"/>
          <p:cNvSpPr txBox="1"/>
          <p:nvPr/>
        </p:nvSpPr>
        <p:spPr>
          <a:xfrm>
            <a:off x="3250021" y="1369483"/>
            <a:ext cx="1105227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Skinny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21" name="Google Shape;221;p11"/>
          <p:cNvSpPr txBox="1"/>
          <p:nvPr/>
        </p:nvSpPr>
        <p:spPr>
          <a:xfrm>
            <a:off x="3250020" y="1730604"/>
            <a:ext cx="1105227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Thin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22" name="Google Shape;222;p11"/>
          <p:cNvSpPr txBox="1"/>
          <p:nvPr/>
        </p:nvSpPr>
        <p:spPr>
          <a:xfrm>
            <a:off x="3250019" y="2086447"/>
            <a:ext cx="1105227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Slim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11"/>
          <p:cNvSpPr txBox="1"/>
          <p:nvPr/>
        </p:nvSpPr>
        <p:spPr>
          <a:xfrm>
            <a:off x="5013308" y="1623197"/>
            <a:ext cx="1105227" cy="52322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Medium Weight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24" name="Google Shape;224;p11"/>
          <p:cNvSpPr txBox="1"/>
          <p:nvPr/>
        </p:nvSpPr>
        <p:spPr>
          <a:xfrm>
            <a:off x="6908966" y="1361354"/>
            <a:ext cx="1105227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Chubby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25" name="Google Shape;225;p11"/>
          <p:cNvSpPr txBox="1"/>
          <p:nvPr/>
        </p:nvSpPr>
        <p:spPr>
          <a:xfrm>
            <a:off x="6908965" y="1722475"/>
            <a:ext cx="1197323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Overweight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26" name="Google Shape;226;p11"/>
          <p:cNvSpPr txBox="1"/>
          <p:nvPr/>
        </p:nvSpPr>
        <p:spPr>
          <a:xfrm>
            <a:off x="6908964" y="2078318"/>
            <a:ext cx="1105227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Obese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ging People Men At Different Ages. Hand Drawn Cartoon Men Royalty Free  SVG, Cliparts, Vectors, And Stock Illustration. Image 41385704." id="227" name="Google Shape;227;p11"/>
          <p:cNvPicPr preferRelativeResize="0"/>
          <p:nvPr/>
        </p:nvPicPr>
        <p:blipFill rotWithShape="1">
          <a:blip r:embed="rId5">
            <a:alphaModFix/>
          </a:blip>
          <a:srcRect b="19178" l="32027" r="0" t="10492"/>
          <a:stretch/>
        </p:blipFill>
        <p:spPr>
          <a:xfrm>
            <a:off x="2874516" y="2508623"/>
            <a:ext cx="1461541" cy="100278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11"/>
          <p:cNvSpPr txBox="1"/>
          <p:nvPr/>
        </p:nvSpPr>
        <p:spPr>
          <a:xfrm>
            <a:off x="4516252" y="2718221"/>
            <a:ext cx="1105227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Young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11"/>
          <p:cNvSpPr txBox="1"/>
          <p:nvPr/>
        </p:nvSpPr>
        <p:spPr>
          <a:xfrm>
            <a:off x="5719328" y="2843046"/>
            <a:ext cx="1324437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Middle aged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30" name="Google Shape;230;p11"/>
          <p:cNvSpPr txBox="1"/>
          <p:nvPr/>
        </p:nvSpPr>
        <p:spPr>
          <a:xfrm>
            <a:off x="4538369" y="3150823"/>
            <a:ext cx="1105227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Old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11"/>
          <p:cNvSpPr txBox="1"/>
          <p:nvPr/>
        </p:nvSpPr>
        <p:spPr>
          <a:xfrm>
            <a:off x="2772732" y="3741567"/>
            <a:ext cx="847394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Bald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32" name="Google Shape;232;p11"/>
          <p:cNvSpPr txBox="1"/>
          <p:nvPr/>
        </p:nvSpPr>
        <p:spPr>
          <a:xfrm>
            <a:off x="3772753" y="3741566"/>
            <a:ext cx="1177003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Well - built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33" name="Google Shape;233;p11"/>
          <p:cNvSpPr txBox="1"/>
          <p:nvPr/>
        </p:nvSpPr>
        <p:spPr>
          <a:xfrm>
            <a:off x="5063088" y="3746063"/>
            <a:ext cx="847394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strong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34" name="Google Shape;234;p11"/>
          <p:cNvSpPr txBox="1"/>
          <p:nvPr/>
        </p:nvSpPr>
        <p:spPr>
          <a:xfrm>
            <a:off x="6031080" y="3746063"/>
            <a:ext cx="633510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big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35" name="Google Shape;235;p11"/>
          <p:cNvSpPr txBox="1"/>
          <p:nvPr/>
        </p:nvSpPr>
        <p:spPr>
          <a:xfrm>
            <a:off x="6782869" y="3748062"/>
            <a:ext cx="749688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small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ector De La Pantalla De Proyector De La Reunión Pantalla De Proyección De  La Ejecución Aislada En Blanco Tablero Vacío De La Pre Ilustración del  Vector - Ilustración de fondo, video: 88434421" id="240" name="Google Shape;240;p12"/>
          <p:cNvPicPr preferRelativeResize="0"/>
          <p:nvPr/>
        </p:nvPicPr>
        <p:blipFill rotWithShape="1">
          <a:blip r:embed="rId3">
            <a:alphaModFix/>
          </a:blip>
          <a:srcRect b="27368" l="0" r="0" t="8683"/>
          <a:stretch/>
        </p:blipFill>
        <p:spPr>
          <a:xfrm>
            <a:off x="318776" y="184237"/>
            <a:ext cx="8108260" cy="4959263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12"/>
          <p:cNvSpPr/>
          <p:nvPr/>
        </p:nvSpPr>
        <p:spPr>
          <a:xfrm>
            <a:off x="8014191" y="4111547"/>
            <a:ext cx="811033" cy="604299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12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12"/>
          <p:cNvSpPr txBox="1"/>
          <p:nvPr/>
        </p:nvSpPr>
        <p:spPr>
          <a:xfrm>
            <a:off x="2374676" y="919245"/>
            <a:ext cx="4490944" cy="369332"/>
          </a:xfrm>
          <a:prstGeom prst="rect">
            <a:avLst/>
          </a:prstGeom>
          <a:solidFill>
            <a:schemeClr val="accent5"/>
          </a:solidFill>
          <a:ln cap="flat" cmpd="sng" w="25400">
            <a:solidFill>
              <a:srgbClr val="367D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Apariencia física</a:t>
            </a:r>
            <a:endParaRPr b="1" i="0" sz="1800" u="none" cap="none" strike="noStrike">
              <a:solidFill>
                <a:schemeClr val="lt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44" name="Google Shape;244;p12"/>
          <p:cNvSpPr txBox="1"/>
          <p:nvPr/>
        </p:nvSpPr>
        <p:spPr>
          <a:xfrm>
            <a:off x="1269448" y="2536328"/>
            <a:ext cx="1105227" cy="954107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Adjetivos para describir la edad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45" name="Google Shape;245;p12"/>
          <p:cNvSpPr txBox="1"/>
          <p:nvPr/>
        </p:nvSpPr>
        <p:spPr>
          <a:xfrm>
            <a:off x="1269449" y="1431988"/>
            <a:ext cx="1105227" cy="954107"/>
          </a:xfrm>
          <a:prstGeom prst="rect">
            <a:avLst/>
          </a:prstGeom>
          <a:solidFill>
            <a:srgbClr val="D99593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Adjetivos para describir el peso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46" name="Google Shape;246;p12"/>
          <p:cNvSpPr txBox="1"/>
          <p:nvPr/>
        </p:nvSpPr>
        <p:spPr>
          <a:xfrm>
            <a:off x="1269447" y="3633846"/>
            <a:ext cx="1105227" cy="523220"/>
          </a:xfrm>
          <a:prstGeom prst="rect">
            <a:avLst/>
          </a:prstGeom>
          <a:solidFill>
            <a:srgbClr val="FABF8E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Otros adjetivos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What is your BMI and why is it important? - The Plastic Surgery Group" id="247" name="Google Shape;247;p12"/>
          <p:cNvPicPr preferRelativeResize="0"/>
          <p:nvPr/>
        </p:nvPicPr>
        <p:blipFill rotWithShape="1">
          <a:blip r:embed="rId4">
            <a:alphaModFix/>
          </a:blip>
          <a:srcRect b="41275" l="40168" r="44212" t="19235"/>
          <a:stretch/>
        </p:blipFill>
        <p:spPr>
          <a:xfrm>
            <a:off x="2657764" y="1431988"/>
            <a:ext cx="433505" cy="8916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hat is your BMI and why is it important? - The Plastic Surgery Group" id="248" name="Google Shape;248;p12"/>
          <p:cNvPicPr preferRelativeResize="0"/>
          <p:nvPr/>
        </p:nvPicPr>
        <p:blipFill rotWithShape="1">
          <a:blip r:embed="rId4">
            <a:alphaModFix/>
          </a:blip>
          <a:srcRect b="41275" l="62000" r="23501" t="19235"/>
          <a:stretch/>
        </p:blipFill>
        <p:spPr>
          <a:xfrm>
            <a:off x="4516252" y="1509379"/>
            <a:ext cx="433505" cy="7966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hat is your BMI and why is it important? - The Plastic Surgery Group" id="249" name="Google Shape;249;p12"/>
          <p:cNvPicPr preferRelativeResize="0"/>
          <p:nvPr/>
        </p:nvPicPr>
        <p:blipFill rotWithShape="1">
          <a:blip r:embed="rId4">
            <a:alphaModFix/>
          </a:blip>
          <a:srcRect b="41275" l="81382" r="1999" t="19235"/>
          <a:stretch/>
        </p:blipFill>
        <p:spPr>
          <a:xfrm>
            <a:off x="6243403" y="1504422"/>
            <a:ext cx="622217" cy="837897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12"/>
          <p:cNvSpPr txBox="1"/>
          <p:nvPr/>
        </p:nvSpPr>
        <p:spPr>
          <a:xfrm>
            <a:off x="3250021" y="1369483"/>
            <a:ext cx="1105227" cy="307777"/>
          </a:xfrm>
          <a:prstGeom prst="rect">
            <a:avLst/>
          </a:prstGeom>
          <a:solidFill>
            <a:srgbClr val="D99593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Flaco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12"/>
          <p:cNvSpPr txBox="1"/>
          <p:nvPr/>
        </p:nvSpPr>
        <p:spPr>
          <a:xfrm>
            <a:off x="3250020" y="1730604"/>
            <a:ext cx="1105227" cy="307777"/>
          </a:xfrm>
          <a:prstGeom prst="rect">
            <a:avLst/>
          </a:prstGeom>
          <a:solidFill>
            <a:srgbClr val="D99593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Delgado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12"/>
          <p:cNvSpPr txBox="1"/>
          <p:nvPr/>
        </p:nvSpPr>
        <p:spPr>
          <a:xfrm>
            <a:off x="3250019" y="2086447"/>
            <a:ext cx="1105227" cy="307777"/>
          </a:xfrm>
          <a:prstGeom prst="rect">
            <a:avLst/>
          </a:prstGeom>
          <a:solidFill>
            <a:srgbClr val="D99593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Delgado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12"/>
          <p:cNvSpPr txBox="1"/>
          <p:nvPr/>
        </p:nvSpPr>
        <p:spPr>
          <a:xfrm>
            <a:off x="5013308" y="1623197"/>
            <a:ext cx="1105227" cy="523220"/>
          </a:xfrm>
          <a:prstGeom prst="rect">
            <a:avLst/>
          </a:prstGeom>
          <a:solidFill>
            <a:srgbClr val="D99593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Peso medio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12"/>
          <p:cNvSpPr txBox="1"/>
          <p:nvPr/>
        </p:nvSpPr>
        <p:spPr>
          <a:xfrm>
            <a:off x="6908966" y="1361354"/>
            <a:ext cx="1105227" cy="307777"/>
          </a:xfrm>
          <a:prstGeom prst="rect">
            <a:avLst/>
          </a:prstGeom>
          <a:solidFill>
            <a:srgbClr val="D99593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Gordo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12"/>
          <p:cNvSpPr txBox="1"/>
          <p:nvPr/>
        </p:nvSpPr>
        <p:spPr>
          <a:xfrm>
            <a:off x="6908965" y="1722475"/>
            <a:ext cx="1561415" cy="307777"/>
          </a:xfrm>
          <a:prstGeom prst="rect">
            <a:avLst/>
          </a:prstGeom>
          <a:solidFill>
            <a:srgbClr val="D99593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Con sobrepeso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12"/>
          <p:cNvSpPr txBox="1"/>
          <p:nvPr/>
        </p:nvSpPr>
        <p:spPr>
          <a:xfrm>
            <a:off x="6908964" y="2078318"/>
            <a:ext cx="1105227" cy="307777"/>
          </a:xfrm>
          <a:prstGeom prst="rect">
            <a:avLst/>
          </a:prstGeom>
          <a:solidFill>
            <a:srgbClr val="D99593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Obeso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ging People Men At Different Ages. Hand Drawn Cartoon Men Royalty Free  SVG, Cliparts, Vectors, And Stock Illustration. Image 41385704." id="257" name="Google Shape;257;p12"/>
          <p:cNvPicPr preferRelativeResize="0"/>
          <p:nvPr/>
        </p:nvPicPr>
        <p:blipFill rotWithShape="1">
          <a:blip r:embed="rId5">
            <a:alphaModFix/>
          </a:blip>
          <a:srcRect b="19178" l="32027" r="0" t="10492"/>
          <a:stretch/>
        </p:blipFill>
        <p:spPr>
          <a:xfrm>
            <a:off x="2874516" y="2508623"/>
            <a:ext cx="1461541" cy="100278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12"/>
          <p:cNvSpPr txBox="1"/>
          <p:nvPr/>
        </p:nvSpPr>
        <p:spPr>
          <a:xfrm>
            <a:off x="4516252" y="2718221"/>
            <a:ext cx="1105227" cy="307777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Joven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12"/>
          <p:cNvSpPr txBox="1"/>
          <p:nvPr/>
        </p:nvSpPr>
        <p:spPr>
          <a:xfrm>
            <a:off x="5719328" y="2843046"/>
            <a:ext cx="1324437" cy="523220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Mediana edad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12"/>
          <p:cNvSpPr txBox="1"/>
          <p:nvPr/>
        </p:nvSpPr>
        <p:spPr>
          <a:xfrm>
            <a:off x="4538369" y="3150823"/>
            <a:ext cx="1105227" cy="307777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Viejo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12"/>
          <p:cNvSpPr txBox="1"/>
          <p:nvPr/>
        </p:nvSpPr>
        <p:spPr>
          <a:xfrm>
            <a:off x="2772732" y="3741567"/>
            <a:ext cx="847394" cy="307777"/>
          </a:xfrm>
          <a:prstGeom prst="rect">
            <a:avLst/>
          </a:prstGeom>
          <a:solidFill>
            <a:srgbClr val="FABF8E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Calvo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12"/>
          <p:cNvSpPr txBox="1"/>
          <p:nvPr/>
        </p:nvSpPr>
        <p:spPr>
          <a:xfrm>
            <a:off x="3772753" y="3741566"/>
            <a:ext cx="1177003" cy="307777"/>
          </a:xfrm>
          <a:prstGeom prst="rect">
            <a:avLst/>
          </a:prstGeom>
          <a:solidFill>
            <a:srgbClr val="FABF8E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Acuerpado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12"/>
          <p:cNvSpPr txBox="1"/>
          <p:nvPr/>
        </p:nvSpPr>
        <p:spPr>
          <a:xfrm>
            <a:off x="5063088" y="3746063"/>
            <a:ext cx="847394" cy="307777"/>
          </a:xfrm>
          <a:prstGeom prst="rect">
            <a:avLst/>
          </a:prstGeom>
          <a:solidFill>
            <a:srgbClr val="FABF8E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fuerte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12"/>
          <p:cNvSpPr txBox="1"/>
          <p:nvPr/>
        </p:nvSpPr>
        <p:spPr>
          <a:xfrm>
            <a:off x="5910481" y="3746063"/>
            <a:ext cx="829043" cy="307777"/>
          </a:xfrm>
          <a:prstGeom prst="rect">
            <a:avLst/>
          </a:prstGeom>
          <a:solidFill>
            <a:srgbClr val="FABF8E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grande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12"/>
          <p:cNvSpPr txBox="1"/>
          <p:nvPr/>
        </p:nvSpPr>
        <p:spPr>
          <a:xfrm>
            <a:off x="6782869" y="3748062"/>
            <a:ext cx="1105226" cy="307777"/>
          </a:xfrm>
          <a:prstGeom prst="rect">
            <a:avLst/>
          </a:prstGeom>
          <a:solidFill>
            <a:srgbClr val="FABF8E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pequeño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ector De La Pantalla De Proyector De La Reunión Pantalla De Proyección De  La Ejecución Aislada En Blanco Tablero Vacío De La Pre Ilustración del  Vector - Ilustración de fondo, video: 88434421" id="270" name="Google Shape;270;p13"/>
          <p:cNvPicPr preferRelativeResize="0"/>
          <p:nvPr/>
        </p:nvPicPr>
        <p:blipFill rotWithShape="1">
          <a:blip r:embed="rId3">
            <a:alphaModFix/>
          </a:blip>
          <a:srcRect b="27368" l="0" r="0" t="8683"/>
          <a:stretch/>
        </p:blipFill>
        <p:spPr>
          <a:xfrm>
            <a:off x="311447" y="184237"/>
            <a:ext cx="8108260" cy="4959263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13"/>
          <p:cNvSpPr/>
          <p:nvPr/>
        </p:nvSpPr>
        <p:spPr>
          <a:xfrm>
            <a:off x="8014191" y="4111547"/>
            <a:ext cx="811033" cy="604299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13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13"/>
          <p:cNvSpPr/>
          <p:nvPr/>
        </p:nvSpPr>
        <p:spPr>
          <a:xfrm>
            <a:off x="371289" y="1075740"/>
            <a:ext cx="1446906" cy="2168843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To describe people’s features and body parts you use “have”. Here some face and body parts</a:t>
            </a:r>
            <a:endParaRPr b="1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Infografía Sena by sgs on Genially" id="274" name="Google Shape;274;p13"/>
          <p:cNvPicPr preferRelativeResize="0"/>
          <p:nvPr/>
        </p:nvPicPr>
        <p:blipFill rotWithShape="1">
          <a:blip r:embed="rId4">
            <a:alphaModFix/>
          </a:blip>
          <a:srcRect b="60075" l="0" r="0" t="0"/>
          <a:stretch/>
        </p:blipFill>
        <p:spPr>
          <a:xfrm flipH="1">
            <a:off x="136356" y="3260057"/>
            <a:ext cx="1446905" cy="1883443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13"/>
          <p:cNvSpPr txBox="1"/>
          <p:nvPr/>
        </p:nvSpPr>
        <p:spPr>
          <a:xfrm>
            <a:off x="2374676" y="919245"/>
            <a:ext cx="4490944" cy="369332"/>
          </a:xfrm>
          <a:prstGeom prst="rect">
            <a:avLst/>
          </a:prstGeom>
          <a:solidFill>
            <a:schemeClr val="accent5"/>
          </a:solidFill>
          <a:ln cap="flat" cmpd="sng" w="25400">
            <a:solidFill>
              <a:srgbClr val="367D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Physical Appearance</a:t>
            </a:r>
            <a:endParaRPr b="1" i="0" sz="1800" u="none" cap="none" strike="noStrike">
              <a:solidFill>
                <a:schemeClr val="lt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Ficha interactiva de Parts of the face para Elementary" id="276" name="Google Shape;276;p13"/>
          <p:cNvPicPr preferRelativeResize="0"/>
          <p:nvPr/>
        </p:nvPicPr>
        <p:blipFill rotWithShape="1">
          <a:blip r:embed="rId5">
            <a:alphaModFix/>
          </a:blip>
          <a:srcRect b="10965" l="0" r="0" t="17872"/>
          <a:stretch/>
        </p:blipFill>
        <p:spPr>
          <a:xfrm>
            <a:off x="2162204" y="1530847"/>
            <a:ext cx="2457944" cy="24715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ODY PARTS - VOCABULARY - LEARNING ENGLISH FOR 5 YEAR by Pablo Valarezo" id="277" name="Google Shape;277;p13"/>
          <p:cNvPicPr preferRelativeResize="0"/>
          <p:nvPr/>
        </p:nvPicPr>
        <p:blipFill rotWithShape="1">
          <a:blip r:embed="rId6">
            <a:alphaModFix/>
          </a:blip>
          <a:srcRect b="0" l="0" r="0" t="28269"/>
          <a:stretch/>
        </p:blipFill>
        <p:spPr>
          <a:xfrm>
            <a:off x="4909935" y="1641411"/>
            <a:ext cx="3137299" cy="225039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8" name="Google Shape;278;p13"/>
          <p:cNvCxnSpPr/>
          <p:nvPr/>
        </p:nvCxnSpPr>
        <p:spPr>
          <a:xfrm>
            <a:off x="7228539" y="1178686"/>
            <a:ext cx="0" cy="330292"/>
          </a:xfrm>
          <a:prstGeom prst="straightConnector1">
            <a:avLst/>
          </a:prstGeom>
          <a:noFill/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</p:cxnSp>
      <p:sp>
        <p:nvSpPr>
          <p:cNvPr id="279" name="Google Shape;279;p13"/>
          <p:cNvSpPr txBox="1"/>
          <p:nvPr/>
        </p:nvSpPr>
        <p:spPr>
          <a:xfrm>
            <a:off x="6630664" y="389720"/>
            <a:ext cx="1307365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traducir partes del cuerpo porque ya están señaladas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ector De La Pantalla De Proyector De La Reunión Pantalla De Proyección De  La Ejecución Aislada En Blanco Tablero Vacío De La Pre Ilustración del  Vector - Ilustración de fondo, video: 88434421" id="284" name="Google Shape;284;p14"/>
          <p:cNvPicPr preferRelativeResize="0"/>
          <p:nvPr/>
        </p:nvPicPr>
        <p:blipFill rotWithShape="1">
          <a:blip r:embed="rId3">
            <a:alphaModFix/>
          </a:blip>
          <a:srcRect b="27368" l="0" r="0" t="8683"/>
          <a:stretch/>
        </p:blipFill>
        <p:spPr>
          <a:xfrm>
            <a:off x="318776" y="184237"/>
            <a:ext cx="8108260" cy="4959263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14"/>
          <p:cNvSpPr/>
          <p:nvPr/>
        </p:nvSpPr>
        <p:spPr>
          <a:xfrm>
            <a:off x="8014191" y="4111547"/>
            <a:ext cx="811033" cy="604299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14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p14"/>
          <p:cNvSpPr/>
          <p:nvPr/>
        </p:nvSpPr>
        <p:spPr>
          <a:xfrm>
            <a:off x="623273" y="184237"/>
            <a:ext cx="1446906" cy="3452574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rgbClr val="D99593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Para describir las características de las personas y las partes del cuerpo, usa "tener". Aquí algunas partes de la cara y el cuerpo</a:t>
            </a:r>
            <a:br>
              <a:rPr b="1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</a:br>
            <a:endParaRPr b="1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Infografía Sena by sgs on Genially" id="288" name="Google Shape;288;p14"/>
          <p:cNvPicPr preferRelativeResize="0"/>
          <p:nvPr/>
        </p:nvPicPr>
        <p:blipFill rotWithShape="1">
          <a:blip r:embed="rId4">
            <a:alphaModFix/>
          </a:blip>
          <a:srcRect b="60075" l="0" r="0" t="0"/>
          <a:stretch/>
        </p:blipFill>
        <p:spPr>
          <a:xfrm flipH="1">
            <a:off x="136356" y="3260057"/>
            <a:ext cx="1446905" cy="1883443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14"/>
          <p:cNvSpPr txBox="1"/>
          <p:nvPr/>
        </p:nvSpPr>
        <p:spPr>
          <a:xfrm>
            <a:off x="2374676" y="919245"/>
            <a:ext cx="4490944" cy="369332"/>
          </a:xfrm>
          <a:prstGeom prst="rect">
            <a:avLst/>
          </a:prstGeom>
          <a:solidFill>
            <a:schemeClr val="accent5"/>
          </a:solidFill>
          <a:ln cap="flat" cmpd="sng" w="25400">
            <a:solidFill>
              <a:srgbClr val="367D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Apariencia física</a:t>
            </a:r>
            <a:endParaRPr b="1" i="0" sz="1800" u="none" cap="none" strike="noStrike">
              <a:solidFill>
                <a:schemeClr val="lt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Ficha interactiva de Parts of the face para Elementary" id="290" name="Google Shape;290;p14"/>
          <p:cNvPicPr preferRelativeResize="0"/>
          <p:nvPr/>
        </p:nvPicPr>
        <p:blipFill rotWithShape="1">
          <a:blip r:embed="rId5">
            <a:alphaModFix/>
          </a:blip>
          <a:srcRect b="10965" l="0" r="0" t="17872"/>
          <a:stretch/>
        </p:blipFill>
        <p:spPr>
          <a:xfrm>
            <a:off x="2162204" y="1530847"/>
            <a:ext cx="2457944" cy="24715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ODY PARTS - VOCABULARY - LEARNING ENGLISH FOR 5 YEAR by Pablo Valarezo" id="291" name="Google Shape;291;p14"/>
          <p:cNvPicPr preferRelativeResize="0"/>
          <p:nvPr/>
        </p:nvPicPr>
        <p:blipFill rotWithShape="1">
          <a:blip r:embed="rId6">
            <a:alphaModFix/>
          </a:blip>
          <a:srcRect b="0" l="0" r="0" t="28269"/>
          <a:stretch/>
        </p:blipFill>
        <p:spPr>
          <a:xfrm>
            <a:off x="4909935" y="1641411"/>
            <a:ext cx="3137299" cy="22503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ector De La Pantalla De Proyector De La Reunión Pantalla De Proyección De  La Ejecución Aislada En Blanco Tablero Vacío De La Pre Ilustración del  Vector - Ilustración de fondo, video: 88434421" id="296" name="Google Shape;296;p15"/>
          <p:cNvPicPr preferRelativeResize="0"/>
          <p:nvPr/>
        </p:nvPicPr>
        <p:blipFill rotWithShape="1">
          <a:blip r:embed="rId3">
            <a:alphaModFix/>
          </a:blip>
          <a:srcRect b="27368" l="0" r="0" t="8683"/>
          <a:stretch/>
        </p:blipFill>
        <p:spPr>
          <a:xfrm>
            <a:off x="318776" y="184237"/>
            <a:ext cx="8108260" cy="4959263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15"/>
          <p:cNvSpPr/>
          <p:nvPr/>
        </p:nvSpPr>
        <p:spPr>
          <a:xfrm>
            <a:off x="8014191" y="4111547"/>
            <a:ext cx="811033" cy="604299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15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Google Shape;299;p15"/>
          <p:cNvSpPr/>
          <p:nvPr/>
        </p:nvSpPr>
        <p:spPr>
          <a:xfrm>
            <a:off x="371289" y="2255245"/>
            <a:ext cx="1446906" cy="817245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Now let’s study some features</a:t>
            </a:r>
            <a:endParaRPr b="1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Infografía Sena by sgs on Genially" id="300" name="Google Shape;300;p15"/>
          <p:cNvPicPr preferRelativeResize="0"/>
          <p:nvPr/>
        </p:nvPicPr>
        <p:blipFill rotWithShape="1">
          <a:blip r:embed="rId4">
            <a:alphaModFix/>
          </a:blip>
          <a:srcRect b="60075" l="0" r="0" t="0"/>
          <a:stretch/>
        </p:blipFill>
        <p:spPr>
          <a:xfrm flipH="1">
            <a:off x="136356" y="3260057"/>
            <a:ext cx="1446905" cy="1883443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15"/>
          <p:cNvSpPr txBox="1"/>
          <p:nvPr/>
        </p:nvSpPr>
        <p:spPr>
          <a:xfrm>
            <a:off x="2374676" y="919245"/>
            <a:ext cx="4490944" cy="369332"/>
          </a:xfrm>
          <a:prstGeom prst="rect">
            <a:avLst/>
          </a:prstGeom>
          <a:solidFill>
            <a:schemeClr val="accent5"/>
          </a:solidFill>
          <a:ln cap="flat" cmpd="sng" w="25400">
            <a:solidFill>
              <a:srgbClr val="367D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Physical Appearance</a:t>
            </a:r>
            <a:endParaRPr b="1" i="0" sz="1800" u="none" cap="none" strike="noStrike">
              <a:solidFill>
                <a:schemeClr val="lt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02" name="Google Shape;302;p15"/>
          <p:cNvSpPr txBox="1"/>
          <p:nvPr/>
        </p:nvSpPr>
        <p:spPr>
          <a:xfrm>
            <a:off x="1818195" y="1759288"/>
            <a:ext cx="772565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Hair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03" name="Google Shape;303;p15"/>
          <p:cNvSpPr txBox="1"/>
          <p:nvPr/>
        </p:nvSpPr>
        <p:spPr>
          <a:xfrm>
            <a:off x="1741091" y="3718875"/>
            <a:ext cx="1105227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Skin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04" name="Google Shape;304;p15"/>
          <p:cNvSpPr txBox="1"/>
          <p:nvPr/>
        </p:nvSpPr>
        <p:spPr>
          <a:xfrm>
            <a:off x="3105838" y="1348345"/>
            <a:ext cx="1105227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Lenght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Set Of Different Hair Length Short Medium And Long Super Long Stock  Illustration - Download Image Now - iStock" id="305" name="Google Shape;305;p15"/>
          <p:cNvPicPr preferRelativeResize="0"/>
          <p:nvPr/>
        </p:nvPicPr>
        <p:blipFill rotWithShape="1">
          <a:blip r:embed="rId5">
            <a:alphaModFix/>
          </a:blip>
          <a:srcRect b="28305" l="5063" r="29207" t="23438"/>
          <a:stretch/>
        </p:blipFill>
        <p:spPr>
          <a:xfrm>
            <a:off x="2646378" y="1774365"/>
            <a:ext cx="1973770" cy="868790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15"/>
          <p:cNvSpPr txBox="1"/>
          <p:nvPr/>
        </p:nvSpPr>
        <p:spPr>
          <a:xfrm>
            <a:off x="5296901" y="1377582"/>
            <a:ext cx="1105227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style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Straight, Wavy, Curly, or Coily? Different Hair Types and How to Care for  It the Right Way" id="307" name="Google Shape;307;p15"/>
          <p:cNvPicPr preferRelativeResize="0"/>
          <p:nvPr/>
        </p:nvPicPr>
        <p:blipFill rotWithShape="1">
          <a:blip r:embed="rId6">
            <a:alphaModFix/>
          </a:blip>
          <a:srcRect b="5808" l="3677" r="28163" t="4637"/>
          <a:stretch/>
        </p:blipFill>
        <p:spPr>
          <a:xfrm>
            <a:off x="5319356" y="1774364"/>
            <a:ext cx="1183810" cy="816603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5"/>
          <p:cNvSpPr txBox="1"/>
          <p:nvPr/>
        </p:nvSpPr>
        <p:spPr>
          <a:xfrm>
            <a:off x="2413020" y="2518186"/>
            <a:ext cx="671140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short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09" name="Google Shape;309;p15"/>
          <p:cNvSpPr txBox="1"/>
          <p:nvPr/>
        </p:nvSpPr>
        <p:spPr>
          <a:xfrm>
            <a:off x="3139778" y="2518186"/>
            <a:ext cx="945595" cy="52322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Medium length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10" name="Google Shape;310;p15"/>
          <p:cNvSpPr txBox="1"/>
          <p:nvPr/>
        </p:nvSpPr>
        <p:spPr>
          <a:xfrm>
            <a:off x="4124447" y="2518186"/>
            <a:ext cx="551319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long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Adjectives to describe people" id="311" name="Google Shape;311;p15"/>
          <p:cNvPicPr preferRelativeResize="0"/>
          <p:nvPr/>
        </p:nvPicPr>
        <p:blipFill rotWithShape="1">
          <a:blip r:embed="rId7">
            <a:alphaModFix/>
          </a:blip>
          <a:srcRect b="3697" l="15820" r="16557" t="58296"/>
          <a:stretch/>
        </p:blipFill>
        <p:spPr>
          <a:xfrm>
            <a:off x="6973831" y="2410846"/>
            <a:ext cx="1750617" cy="737899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15"/>
          <p:cNvSpPr txBox="1"/>
          <p:nvPr/>
        </p:nvSpPr>
        <p:spPr>
          <a:xfrm>
            <a:off x="7390528" y="1377582"/>
            <a:ext cx="1105227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Color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Adjectives to describe people" id="313" name="Google Shape;313;p15"/>
          <p:cNvPicPr preferRelativeResize="0"/>
          <p:nvPr/>
        </p:nvPicPr>
        <p:blipFill rotWithShape="1">
          <a:blip r:embed="rId7">
            <a:alphaModFix/>
          </a:blip>
          <a:srcRect b="41633" l="6484" r="72805" t="20362"/>
          <a:stretch/>
        </p:blipFill>
        <p:spPr>
          <a:xfrm>
            <a:off x="7329369" y="1759288"/>
            <a:ext cx="418583" cy="57609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djectives to describe people" id="314" name="Google Shape;314;p15"/>
          <p:cNvPicPr preferRelativeResize="0"/>
          <p:nvPr/>
        </p:nvPicPr>
        <p:blipFill rotWithShape="1">
          <a:blip r:embed="rId7">
            <a:alphaModFix/>
          </a:blip>
          <a:srcRect b="44288" l="48435" r="26998" t="23235"/>
          <a:stretch/>
        </p:blipFill>
        <p:spPr>
          <a:xfrm>
            <a:off x="7990204" y="1736898"/>
            <a:ext cx="635926" cy="630559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15"/>
          <p:cNvSpPr txBox="1"/>
          <p:nvPr/>
        </p:nvSpPr>
        <p:spPr>
          <a:xfrm>
            <a:off x="3105838" y="3538455"/>
            <a:ext cx="671140" cy="36933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CO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Fair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15"/>
          <p:cNvSpPr txBox="1"/>
          <p:nvPr/>
        </p:nvSpPr>
        <p:spPr>
          <a:xfrm>
            <a:off x="4325928" y="3984731"/>
            <a:ext cx="945595" cy="36933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CO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Tanned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5"/>
          <p:cNvSpPr txBox="1"/>
          <p:nvPr/>
        </p:nvSpPr>
        <p:spPr>
          <a:xfrm>
            <a:off x="5937757" y="3568903"/>
            <a:ext cx="945595" cy="36933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CO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dark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he One on Skin Tone Emojis, Adjectives to Avoid, and Other Actions for  Allies | by Better Allies® | Medium" id="318" name="Google Shape;318;p15"/>
          <p:cNvPicPr preferRelativeResize="0"/>
          <p:nvPr/>
        </p:nvPicPr>
        <p:blipFill rotWithShape="1">
          <a:blip r:embed="rId8">
            <a:alphaModFix/>
          </a:blip>
          <a:srcRect b="55804" l="37938" r="17122" t="7970"/>
          <a:stretch/>
        </p:blipFill>
        <p:spPr>
          <a:xfrm>
            <a:off x="3778630" y="3250976"/>
            <a:ext cx="2159127" cy="7318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ector De La Pantalla De Proyector De La Reunión Pantalla De Proyección De  La Ejecución Aislada En Blanco Tablero Vacío De La Pre Ilustración del  Vector - Ilustración de fondo, video: 88434421" id="323" name="Google Shape;323;p16"/>
          <p:cNvPicPr preferRelativeResize="0"/>
          <p:nvPr/>
        </p:nvPicPr>
        <p:blipFill rotWithShape="1">
          <a:blip r:embed="rId3">
            <a:alphaModFix/>
          </a:blip>
          <a:srcRect b="27368" l="0" r="0" t="8683"/>
          <a:stretch/>
        </p:blipFill>
        <p:spPr>
          <a:xfrm>
            <a:off x="318776" y="184237"/>
            <a:ext cx="8108260" cy="4959263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16"/>
          <p:cNvSpPr/>
          <p:nvPr/>
        </p:nvSpPr>
        <p:spPr>
          <a:xfrm>
            <a:off x="8014191" y="4111547"/>
            <a:ext cx="811033" cy="604299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16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16"/>
          <p:cNvSpPr/>
          <p:nvPr/>
        </p:nvSpPr>
        <p:spPr>
          <a:xfrm>
            <a:off x="171894" y="1651376"/>
            <a:ext cx="1446906" cy="1293971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rgbClr val="D99593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Ahora estudiemos algunas características</a:t>
            </a:r>
            <a:endParaRPr b="1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Infografía Sena by sgs on Genially" id="327" name="Google Shape;327;p16"/>
          <p:cNvPicPr preferRelativeResize="0"/>
          <p:nvPr/>
        </p:nvPicPr>
        <p:blipFill rotWithShape="1">
          <a:blip r:embed="rId4">
            <a:alphaModFix/>
          </a:blip>
          <a:srcRect b="60075" l="0" r="0" t="0"/>
          <a:stretch/>
        </p:blipFill>
        <p:spPr>
          <a:xfrm flipH="1">
            <a:off x="136356" y="3260057"/>
            <a:ext cx="1446905" cy="1883443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16"/>
          <p:cNvSpPr txBox="1"/>
          <p:nvPr/>
        </p:nvSpPr>
        <p:spPr>
          <a:xfrm>
            <a:off x="2374676" y="919245"/>
            <a:ext cx="4490944" cy="369332"/>
          </a:xfrm>
          <a:prstGeom prst="rect">
            <a:avLst/>
          </a:prstGeom>
          <a:solidFill>
            <a:schemeClr val="accent5"/>
          </a:solidFill>
          <a:ln cap="flat" cmpd="sng" w="25400">
            <a:solidFill>
              <a:srgbClr val="367D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Apariencia física</a:t>
            </a:r>
            <a:endParaRPr b="1" i="0" sz="1800" u="none" cap="none" strike="noStrike">
              <a:solidFill>
                <a:schemeClr val="lt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29" name="Google Shape;329;p16"/>
          <p:cNvSpPr txBox="1"/>
          <p:nvPr/>
        </p:nvSpPr>
        <p:spPr>
          <a:xfrm>
            <a:off x="1741091" y="1759288"/>
            <a:ext cx="849669" cy="307777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Cabello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30" name="Google Shape;330;p16"/>
          <p:cNvSpPr txBox="1"/>
          <p:nvPr/>
        </p:nvSpPr>
        <p:spPr>
          <a:xfrm>
            <a:off x="1741091" y="3718875"/>
            <a:ext cx="1105227" cy="307777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Piel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31" name="Google Shape;331;p16"/>
          <p:cNvSpPr txBox="1"/>
          <p:nvPr/>
        </p:nvSpPr>
        <p:spPr>
          <a:xfrm>
            <a:off x="3105838" y="1348345"/>
            <a:ext cx="1105227" cy="307777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Longitud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Set Of Different Hair Length Short Medium And Long Super Long Stock  Illustration - Download Image Now - iStock" id="332" name="Google Shape;332;p16"/>
          <p:cNvPicPr preferRelativeResize="0"/>
          <p:nvPr/>
        </p:nvPicPr>
        <p:blipFill rotWithShape="1">
          <a:blip r:embed="rId5">
            <a:alphaModFix/>
          </a:blip>
          <a:srcRect b="28305" l="5063" r="29207" t="23438"/>
          <a:stretch/>
        </p:blipFill>
        <p:spPr>
          <a:xfrm>
            <a:off x="2646378" y="1774365"/>
            <a:ext cx="1973770" cy="868790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16"/>
          <p:cNvSpPr txBox="1"/>
          <p:nvPr/>
        </p:nvSpPr>
        <p:spPr>
          <a:xfrm>
            <a:off x="5296901" y="1377582"/>
            <a:ext cx="1105227" cy="307777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estilo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Straight, Wavy, Curly, or Coily? Different Hair Types and How to Care for  It the Right Way" id="334" name="Google Shape;334;p16"/>
          <p:cNvPicPr preferRelativeResize="0"/>
          <p:nvPr/>
        </p:nvPicPr>
        <p:blipFill rotWithShape="1">
          <a:blip r:embed="rId6">
            <a:alphaModFix/>
          </a:blip>
          <a:srcRect b="5808" l="3677" r="28163" t="4637"/>
          <a:stretch/>
        </p:blipFill>
        <p:spPr>
          <a:xfrm>
            <a:off x="5319356" y="1774364"/>
            <a:ext cx="1183810" cy="816603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16"/>
          <p:cNvSpPr txBox="1"/>
          <p:nvPr/>
        </p:nvSpPr>
        <p:spPr>
          <a:xfrm>
            <a:off x="2413020" y="2518186"/>
            <a:ext cx="671140" cy="307777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corto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36" name="Google Shape;336;p16"/>
          <p:cNvSpPr txBox="1"/>
          <p:nvPr/>
        </p:nvSpPr>
        <p:spPr>
          <a:xfrm>
            <a:off x="3105838" y="2518186"/>
            <a:ext cx="979535" cy="523220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Longitud media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37" name="Google Shape;337;p16"/>
          <p:cNvSpPr txBox="1"/>
          <p:nvPr/>
        </p:nvSpPr>
        <p:spPr>
          <a:xfrm>
            <a:off x="4124447" y="2518186"/>
            <a:ext cx="678121" cy="523220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largo</a:t>
            </a:r>
            <a:b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</a:b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Adjectives to describe people" id="338" name="Google Shape;338;p16"/>
          <p:cNvPicPr preferRelativeResize="0"/>
          <p:nvPr/>
        </p:nvPicPr>
        <p:blipFill rotWithShape="1">
          <a:blip r:embed="rId7">
            <a:alphaModFix/>
          </a:blip>
          <a:srcRect b="3697" l="15820" r="16557" t="58296"/>
          <a:stretch/>
        </p:blipFill>
        <p:spPr>
          <a:xfrm>
            <a:off x="6973831" y="2410846"/>
            <a:ext cx="1750617" cy="737899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16"/>
          <p:cNvSpPr txBox="1"/>
          <p:nvPr/>
        </p:nvSpPr>
        <p:spPr>
          <a:xfrm>
            <a:off x="7390528" y="1377582"/>
            <a:ext cx="1105227" cy="307777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Color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Adjectives to describe people" id="340" name="Google Shape;340;p16"/>
          <p:cNvPicPr preferRelativeResize="0"/>
          <p:nvPr/>
        </p:nvPicPr>
        <p:blipFill rotWithShape="1">
          <a:blip r:embed="rId7">
            <a:alphaModFix/>
          </a:blip>
          <a:srcRect b="41633" l="6484" r="72805" t="20362"/>
          <a:stretch/>
        </p:blipFill>
        <p:spPr>
          <a:xfrm>
            <a:off x="7329369" y="1759288"/>
            <a:ext cx="418583" cy="57609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djectives to describe people" id="341" name="Google Shape;341;p16"/>
          <p:cNvPicPr preferRelativeResize="0"/>
          <p:nvPr/>
        </p:nvPicPr>
        <p:blipFill rotWithShape="1">
          <a:blip r:embed="rId7">
            <a:alphaModFix/>
          </a:blip>
          <a:srcRect b="44288" l="48435" r="26998" t="23235"/>
          <a:stretch/>
        </p:blipFill>
        <p:spPr>
          <a:xfrm>
            <a:off x="7990204" y="1736898"/>
            <a:ext cx="635926" cy="630559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16"/>
          <p:cNvSpPr txBox="1"/>
          <p:nvPr/>
        </p:nvSpPr>
        <p:spPr>
          <a:xfrm>
            <a:off x="2846318" y="3538455"/>
            <a:ext cx="930660" cy="36933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CO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Claro/a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16"/>
          <p:cNvSpPr txBox="1"/>
          <p:nvPr/>
        </p:nvSpPr>
        <p:spPr>
          <a:xfrm>
            <a:off x="3947160" y="3984731"/>
            <a:ext cx="1324364" cy="36933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CO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Bronceado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16"/>
          <p:cNvSpPr txBox="1"/>
          <p:nvPr/>
        </p:nvSpPr>
        <p:spPr>
          <a:xfrm>
            <a:off x="5937757" y="3568903"/>
            <a:ext cx="945595" cy="369332"/>
          </a:xfrm>
          <a:prstGeom prst="rect">
            <a:avLst/>
          </a:prstGeom>
          <a:solidFill>
            <a:srgbClr val="E36C09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CO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oscuro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he One on Skin Tone Emojis, Adjectives to Avoid, and Other Actions for  Allies | by Better Allies® | Medium" id="345" name="Google Shape;345;p16"/>
          <p:cNvPicPr preferRelativeResize="0"/>
          <p:nvPr/>
        </p:nvPicPr>
        <p:blipFill rotWithShape="1">
          <a:blip r:embed="rId8">
            <a:alphaModFix/>
          </a:blip>
          <a:srcRect b="55804" l="37938" r="17122" t="7970"/>
          <a:stretch/>
        </p:blipFill>
        <p:spPr>
          <a:xfrm>
            <a:off x="3778630" y="3250976"/>
            <a:ext cx="2159127" cy="7318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ector De La Pantalla De Proyector De La Reunión Pantalla De Proyección De  La Ejecución Aislada En Blanco Tablero Vacío De La Pre Ilustración del  Vector - Ilustración de fondo, video: 88434421" id="350" name="Google Shape;350;p17"/>
          <p:cNvPicPr preferRelativeResize="0"/>
          <p:nvPr/>
        </p:nvPicPr>
        <p:blipFill rotWithShape="1">
          <a:blip r:embed="rId3">
            <a:alphaModFix/>
          </a:blip>
          <a:srcRect b="27368" l="0" r="0" t="8683"/>
          <a:stretch/>
        </p:blipFill>
        <p:spPr>
          <a:xfrm>
            <a:off x="318776" y="259187"/>
            <a:ext cx="8108260" cy="4959263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17"/>
          <p:cNvSpPr/>
          <p:nvPr/>
        </p:nvSpPr>
        <p:spPr>
          <a:xfrm>
            <a:off x="8014191" y="4111547"/>
            <a:ext cx="811033" cy="604299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17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17"/>
          <p:cNvSpPr txBox="1"/>
          <p:nvPr/>
        </p:nvSpPr>
        <p:spPr>
          <a:xfrm>
            <a:off x="2374676" y="919245"/>
            <a:ext cx="4490944" cy="369332"/>
          </a:xfrm>
          <a:prstGeom prst="rect">
            <a:avLst/>
          </a:prstGeom>
          <a:solidFill>
            <a:schemeClr val="accent5"/>
          </a:solidFill>
          <a:ln cap="flat" cmpd="sng" w="25400">
            <a:solidFill>
              <a:srgbClr val="367D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Physical Appearance</a:t>
            </a:r>
            <a:endParaRPr b="1" i="0" sz="1800" u="none" cap="none" strike="noStrike">
              <a:solidFill>
                <a:schemeClr val="lt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54" name="Google Shape;354;p17"/>
          <p:cNvSpPr txBox="1"/>
          <p:nvPr/>
        </p:nvSpPr>
        <p:spPr>
          <a:xfrm>
            <a:off x="1972365" y="3260995"/>
            <a:ext cx="1105227" cy="52322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Face features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id="355" name="Google Shape;355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72366" y="1819980"/>
            <a:ext cx="1133475" cy="39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250786" y="1740257"/>
            <a:ext cx="1805053" cy="459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185441" y="1425003"/>
            <a:ext cx="1446906" cy="394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1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129157" y="1970698"/>
            <a:ext cx="1559473" cy="353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1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732204" y="1673686"/>
            <a:ext cx="1900446" cy="459274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p17"/>
          <p:cNvSpPr txBox="1"/>
          <p:nvPr/>
        </p:nvSpPr>
        <p:spPr>
          <a:xfrm>
            <a:off x="3140886" y="3849937"/>
            <a:ext cx="883974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Beard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61" name="Google Shape;361;p17"/>
          <p:cNvSpPr txBox="1"/>
          <p:nvPr/>
        </p:nvSpPr>
        <p:spPr>
          <a:xfrm>
            <a:off x="4121173" y="3849937"/>
            <a:ext cx="1177849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Moustache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62" name="Google Shape;362;p17"/>
          <p:cNvSpPr txBox="1"/>
          <p:nvPr/>
        </p:nvSpPr>
        <p:spPr>
          <a:xfrm>
            <a:off x="5394180" y="3842405"/>
            <a:ext cx="883974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Pimples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63" name="Google Shape;363;p17"/>
          <p:cNvSpPr txBox="1"/>
          <p:nvPr/>
        </p:nvSpPr>
        <p:spPr>
          <a:xfrm>
            <a:off x="6373312" y="3842405"/>
            <a:ext cx="811033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mole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64" name="Google Shape;364;p17"/>
          <p:cNvSpPr txBox="1"/>
          <p:nvPr/>
        </p:nvSpPr>
        <p:spPr>
          <a:xfrm>
            <a:off x="7279504" y="3849937"/>
            <a:ext cx="556276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scar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65" name="Google Shape;365;p17"/>
          <p:cNvSpPr txBox="1"/>
          <p:nvPr/>
        </p:nvSpPr>
        <p:spPr>
          <a:xfrm>
            <a:off x="7907556" y="3835389"/>
            <a:ext cx="1004095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Wrinkles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Pin on Photo Booth Props at PropsToPrint.com" id="366" name="Google Shape;366;p1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313538" y="2880440"/>
            <a:ext cx="664748" cy="8608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egro bigote clipart Stock de Foto gratis - Public Domain Pictures" id="367" name="Google Shape;367;p17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346093" y="3235182"/>
            <a:ext cx="650875" cy="390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Zit Illustration Stock Illustrations – 137 Zit Illustration Stock  Illustrations, Vectors &amp; Clipart - Dreamstime" id="368" name="Google Shape;368;p17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5459485" y="2827226"/>
            <a:ext cx="585657" cy="86566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irthmark, body, human, mark, mole, spot icon - Download on Iconfinder" id="369" name="Google Shape;369;p17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6455290" y="3084727"/>
            <a:ext cx="647075" cy="6470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Scar. Vector Illustration. Royalty Free Cliparts, Vectors, And Stock  Illustration. Image 18513499." id="370" name="Google Shape;370;p17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7220401" y="2885792"/>
            <a:ext cx="615379" cy="75040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rinkles On Asians Face Man Stock Vector (Royalty Free) 1720659028 |  Shutterstock" id="371" name="Google Shape;371;p17"/>
          <p:cNvPicPr preferRelativeResize="0"/>
          <p:nvPr/>
        </p:nvPicPr>
        <p:blipFill rotWithShape="1">
          <a:blip r:embed="rId14">
            <a:alphaModFix/>
          </a:blip>
          <a:srcRect b="7963" l="0" r="0" t="0"/>
          <a:stretch/>
        </p:blipFill>
        <p:spPr>
          <a:xfrm>
            <a:off x="8014191" y="3113379"/>
            <a:ext cx="920365" cy="608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ector De La Pantalla De Proyector De La Reunión Pantalla De Proyección De  La Ejecución Aislada En Blanco Tablero Vacío De La Pre Ilustración del  Vector - Ilustración de fondo, video: 88434421" id="376" name="Google Shape;376;p18"/>
          <p:cNvPicPr preferRelativeResize="0"/>
          <p:nvPr/>
        </p:nvPicPr>
        <p:blipFill rotWithShape="1">
          <a:blip r:embed="rId3">
            <a:alphaModFix/>
          </a:blip>
          <a:srcRect b="27368" l="0" r="0" t="8683"/>
          <a:stretch/>
        </p:blipFill>
        <p:spPr>
          <a:xfrm>
            <a:off x="318776" y="259187"/>
            <a:ext cx="8108260" cy="4959263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18"/>
          <p:cNvSpPr/>
          <p:nvPr/>
        </p:nvSpPr>
        <p:spPr>
          <a:xfrm>
            <a:off x="8014191" y="4111547"/>
            <a:ext cx="811033" cy="604299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8" name="Google Shape;378;p18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18"/>
          <p:cNvSpPr txBox="1"/>
          <p:nvPr/>
        </p:nvSpPr>
        <p:spPr>
          <a:xfrm>
            <a:off x="2374676" y="919245"/>
            <a:ext cx="4490944" cy="369332"/>
          </a:xfrm>
          <a:prstGeom prst="rect">
            <a:avLst/>
          </a:prstGeom>
          <a:solidFill>
            <a:schemeClr val="accent5"/>
          </a:solidFill>
          <a:ln cap="flat" cmpd="sng" w="25400">
            <a:solidFill>
              <a:srgbClr val="367D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Physical Appearance</a:t>
            </a:r>
            <a:endParaRPr b="1" i="0" sz="1800" u="none" cap="none" strike="noStrike">
              <a:solidFill>
                <a:schemeClr val="lt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80" name="Google Shape;380;p18"/>
          <p:cNvSpPr txBox="1"/>
          <p:nvPr/>
        </p:nvSpPr>
        <p:spPr>
          <a:xfrm>
            <a:off x="1972365" y="3260995"/>
            <a:ext cx="1105227" cy="738664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Características de la cara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id="381" name="Google Shape;381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72366" y="1819980"/>
            <a:ext cx="1133475" cy="390525"/>
          </a:xfrm>
          <a:prstGeom prst="rect">
            <a:avLst/>
          </a:prstGeom>
          <a:solidFill>
            <a:srgbClr val="92CCDC"/>
          </a:solidFill>
          <a:ln>
            <a:noFill/>
          </a:ln>
        </p:spPr>
      </p:pic>
      <p:pic>
        <p:nvPicPr>
          <p:cNvPr id="382" name="Google Shape;382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250786" y="1740257"/>
            <a:ext cx="1805053" cy="459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185441" y="1425003"/>
            <a:ext cx="1446906" cy="394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1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129157" y="1970698"/>
            <a:ext cx="1559473" cy="353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1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732204" y="1673686"/>
            <a:ext cx="1900446" cy="459274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18"/>
          <p:cNvSpPr txBox="1"/>
          <p:nvPr/>
        </p:nvSpPr>
        <p:spPr>
          <a:xfrm>
            <a:off x="3140886" y="3849937"/>
            <a:ext cx="883974" cy="307777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Barba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87" name="Google Shape;387;p18"/>
          <p:cNvSpPr txBox="1"/>
          <p:nvPr/>
        </p:nvSpPr>
        <p:spPr>
          <a:xfrm>
            <a:off x="4121173" y="3849937"/>
            <a:ext cx="1177849" cy="307777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Bigote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88" name="Google Shape;388;p18"/>
          <p:cNvSpPr txBox="1"/>
          <p:nvPr/>
        </p:nvSpPr>
        <p:spPr>
          <a:xfrm>
            <a:off x="5394180" y="3842405"/>
            <a:ext cx="883974" cy="307777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Granos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89" name="Google Shape;389;p18"/>
          <p:cNvSpPr txBox="1"/>
          <p:nvPr/>
        </p:nvSpPr>
        <p:spPr>
          <a:xfrm>
            <a:off x="6373312" y="3842405"/>
            <a:ext cx="811033" cy="307777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Lunar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90" name="Google Shape;390;p18"/>
          <p:cNvSpPr txBox="1"/>
          <p:nvPr/>
        </p:nvSpPr>
        <p:spPr>
          <a:xfrm>
            <a:off x="7279504" y="3849937"/>
            <a:ext cx="556276" cy="523220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cicatriz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91" name="Google Shape;391;p18"/>
          <p:cNvSpPr txBox="1"/>
          <p:nvPr/>
        </p:nvSpPr>
        <p:spPr>
          <a:xfrm>
            <a:off x="7907556" y="3835389"/>
            <a:ext cx="1004095" cy="307777"/>
          </a:xfrm>
          <a:prstGeom prst="rect">
            <a:avLst/>
          </a:prstGeom>
          <a:solidFill>
            <a:srgbClr val="92CCDC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Arrugas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Pin on Photo Booth Props at PropsToPrint.com" id="392" name="Google Shape;392;p1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313538" y="2880440"/>
            <a:ext cx="664748" cy="8608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egro bigote clipart Stock de Foto gratis - Public Domain Pictures" id="393" name="Google Shape;393;p1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346093" y="3235182"/>
            <a:ext cx="650875" cy="390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Zit Illustration Stock Illustrations – 137 Zit Illustration Stock  Illustrations, Vectors &amp; Clipart - Dreamstime" id="394" name="Google Shape;394;p18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5459485" y="2827226"/>
            <a:ext cx="585657" cy="86566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irthmark, body, human, mark, mole, spot icon - Download on Iconfinder" id="395" name="Google Shape;395;p18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6455290" y="3084727"/>
            <a:ext cx="647075" cy="6470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Scar. Vector Illustration. Royalty Free Cliparts, Vectors, And Stock  Illustration. Image 18513499." id="396" name="Google Shape;396;p18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7220401" y="2885792"/>
            <a:ext cx="615379" cy="75040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rinkles On Asians Face Man Stock Vector (Royalty Free) 1720659028 |  Shutterstock" id="397" name="Google Shape;397;p18"/>
          <p:cNvPicPr preferRelativeResize="0"/>
          <p:nvPr/>
        </p:nvPicPr>
        <p:blipFill rotWithShape="1">
          <a:blip r:embed="rId14">
            <a:alphaModFix/>
          </a:blip>
          <a:srcRect b="7963" l="0" r="0" t="0"/>
          <a:stretch/>
        </p:blipFill>
        <p:spPr>
          <a:xfrm>
            <a:off x="8014191" y="3113379"/>
            <a:ext cx="920365" cy="608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ector De La Pantalla De Proyector De La Reunión Pantalla De Proyección De  La Ejecución Aislada En Blanco Tablero Vacío De La Pre Ilustración del  Vector - Ilustración de fondo, video: 88434421" id="402" name="Google Shape;402;p19"/>
          <p:cNvPicPr preferRelativeResize="0"/>
          <p:nvPr/>
        </p:nvPicPr>
        <p:blipFill rotWithShape="1">
          <a:blip r:embed="rId3">
            <a:alphaModFix/>
          </a:blip>
          <a:srcRect b="27368" l="0" r="0" t="8683"/>
          <a:stretch/>
        </p:blipFill>
        <p:spPr>
          <a:xfrm>
            <a:off x="318776" y="184237"/>
            <a:ext cx="8108260" cy="4959263"/>
          </a:xfrm>
          <a:prstGeom prst="rect">
            <a:avLst/>
          </a:prstGeom>
          <a:noFill/>
          <a:ln>
            <a:noFill/>
          </a:ln>
        </p:spPr>
      </p:pic>
      <p:sp>
        <p:nvSpPr>
          <p:cNvPr id="403" name="Google Shape;403;p19"/>
          <p:cNvSpPr/>
          <p:nvPr/>
        </p:nvSpPr>
        <p:spPr>
          <a:xfrm>
            <a:off x="8014191" y="4111547"/>
            <a:ext cx="811033" cy="604299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4" name="Google Shape;404;p19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5" name="Google Shape;405;p19"/>
          <p:cNvSpPr/>
          <p:nvPr/>
        </p:nvSpPr>
        <p:spPr>
          <a:xfrm>
            <a:off x="136356" y="1032083"/>
            <a:ext cx="1842138" cy="2208133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This chart is very useful and summarizes all the structures and vocabulary to describe peoples’ physical appearance</a:t>
            </a:r>
            <a:endParaRPr b="1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Infografía Sena by sgs on Genially" id="406" name="Google Shape;406;p19"/>
          <p:cNvPicPr preferRelativeResize="0"/>
          <p:nvPr/>
        </p:nvPicPr>
        <p:blipFill rotWithShape="1">
          <a:blip r:embed="rId4">
            <a:alphaModFix/>
          </a:blip>
          <a:srcRect b="60075" l="0" r="0" t="0"/>
          <a:stretch/>
        </p:blipFill>
        <p:spPr>
          <a:xfrm flipH="1">
            <a:off x="136356" y="3260057"/>
            <a:ext cx="1446905" cy="1883443"/>
          </a:xfrm>
          <a:prstGeom prst="rect">
            <a:avLst/>
          </a:prstGeom>
          <a:noFill/>
          <a:ln>
            <a:noFill/>
          </a:ln>
        </p:spPr>
      </p:pic>
      <p:sp>
        <p:nvSpPr>
          <p:cNvPr id="407" name="Google Shape;407;p19"/>
          <p:cNvSpPr txBox="1"/>
          <p:nvPr/>
        </p:nvSpPr>
        <p:spPr>
          <a:xfrm>
            <a:off x="2374676" y="919245"/>
            <a:ext cx="4490944" cy="369332"/>
          </a:xfrm>
          <a:prstGeom prst="rect">
            <a:avLst/>
          </a:prstGeom>
          <a:solidFill>
            <a:schemeClr val="accent5"/>
          </a:solidFill>
          <a:ln cap="flat" cmpd="sng" w="25400">
            <a:solidFill>
              <a:srgbClr val="367D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Physical Appearance</a:t>
            </a:r>
            <a:endParaRPr b="1" i="0" sz="1800" u="none" cap="none" strike="noStrike">
              <a:solidFill>
                <a:schemeClr val="lt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graphicFrame>
        <p:nvGraphicFramePr>
          <p:cNvPr id="408" name="Google Shape;408;p19"/>
          <p:cNvGraphicFramePr/>
          <p:nvPr/>
        </p:nvGraphicFramePr>
        <p:xfrm>
          <a:off x="2374676" y="1379262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{B0145363-DB07-451E-A12A-1B781CCD0F36}</a:tableStyleId>
              </a:tblPr>
              <a:tblGrid>
                <a:gridCol w="2245475"/>
                <a:gridCol w="2245475"/>
              </a:tblGrid>
              <a:tr h="7061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s-CO" sz="1800" u="none" cap="none" strike="noStrike"/>
                        <a:t>Verb to be (am, is, are)</a:t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s-CO" sz="1800" u="none" cap="none" strike="noStrike"/>
                        <a:t>Have/ Has</a:t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</a:tr>
              <a:tr h="1915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We use </a:t>
                      </a:r>
                      <a:r>
                        <a:rPr b="1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BE</a:t>
                      </a:r>
                      <a: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for: height, weight, skin colour.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b="0" i="0" sz="1800" u="none" cap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1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Examples: </a:t>
                      </a:r>
                      <a: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Chris is medium height.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Albert is overweight.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Tony is tall</a:t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We use </a:t>
                      </a:r>
                      <a:r>
                        <a:rPr b="1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HAVE</a:t>
                      </a:r>
                      <a: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for: hair (length), hair (style), hair (colour) and facial features.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b="0" i="0" sz="1800" u="none" cap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1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Examples: </a:t>
                      </a:r>
                      <a: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Tanya has blonde hair.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Donna has curly hair.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Patrick has a long beard.</a:t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  <p:sp>
        <p:nvSpPr>
          <p:cNvPr id="409" name="Google Shape;409;p19"/>
          <p:cNvSpPr txBox="1"/>
          <p:nvPr/>
        </p:nvSpPr>
        <p:spPr>
          <a:xfrm>
            <a:off x="6997837" y="1987889"/>
            <a:ext cx="2032707" cy="2123658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If you want to combine hair characteristics together in the same sentence, then the structure is: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O" sz="12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Length + Style + Colour + Hair</a:t>
            </a:r>
            <a:endParaRPr b="0" i="0" sz="1200" u="none" cap="none" strike="noStrike">
              <a:solidFill>
                <a:srgbClr val="00000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</a:pPr>
            <a:r>
              <a:rPr b="0" i="0" lang="es-CO" sz="12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Michael has short curly black hair.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•"/>
            </a:pPr>
            <a:r>
              <a:rPr b="0" i="0" lang="es-CO" sz="12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Mary has long wavy brown hair.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0" name="Google Shape;410;p19"/>
          <p:cNvSpPr txBox="1"/>
          <p:nvPr/>
        </p:nvSpPr>
        <p:spPr>
          <a:xfrm>
            <a:off x="7521271" y="1493051"/>
            <a:ext cx="985838" cy="43088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1" i="0" lang="es-CO" sz="105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Important Fact</a:t>
            </a:r>
            <a:endParaRPr b="1" i="0" sz="105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"/>
          <p:cNvSpPr txBox="1"/>
          <p:nvPr/>
        </p:nvSpPr>
        <p:spPr>
          <a:xfrm>
            <a:off x="2924569" y="1005346"/>
            <a:ext cx="3258874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s-CO" sz="28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Describing People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2"/>
          <p:cNvSpPr txBox="1"/>
          <p:nvPr/>
        </p:nvSpPr>
        <p:spPr>
          <a:xfrm>
            <a:off x="3222885" y="2387084"/>
            <a:ext cx="2678562" cy="369332"/>
          </a:xfrm>
          <a:prstGeom prst="rect">
            <a:avLst/>
          </a:prstGeom>
          <a:solidFill>
            <a:schemeClr val="accent6"/>
          </a:solidFill>
          <a:ln cap="flat" cmpd="sng" w="25400">
            <a:solidFill>
              <a:srgbClr val="B46D3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CO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Physical Appearance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2"/>
          <p:cNvSpPr txBox="1"/>
          <p:nvPr/>
        </p:nvSpPr>
        <p:spPr>
          <a:xfrm>
            <a:off x="3222884" y="2939521"/>
            <a:ext cx="2678563" cy="369332"/>
          </a:xfrm>
          <a:prstGeom prst="rect">
            <a:avLst/>
          </a:prstGeom>
          <a:solidFill>
            <a:schemeClr val="accent6"/>
          </a:solidFill>
          <a:ln cap="flat" cmpd="sng" w="25400">
            <a:solidFill>
              <a:srgbClr val="B46D3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CO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Character and Personality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ector De La Pantalla De Proyector De La Reunión Pantalla De Proyección De  La Ejecución Aislada En Blanco Tablero Vacío De La Pre Ilustración del  Vector - Ilustración de fondo, video: 88434421" id="415" name="Google Shape;415;p20"/>
          <p:cNvPicPr preferRelativeResize="0"/>
          <p:nvPr/>
        </p:nvPicPr>
        <p:blipFill rotWithShape="1">
          <a:blip r:embed="rId3">
            <a:alphaModFix/>
          </a:blip>
          <a:srcRect b="27368" l="0" r="0" t="8683"/>
          <a:stretch/>
        </p:blipFill>
        <p:spPr>
          <a:xfrm>
            <a:off x="318776" y="184237"/>
            <a:ext cx="8108260" cy="4959263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p20"/>
          <p:cNvSpPr/>
          <p:nvPr/>
        </p:nvSpPr>
        <p:spPr>
          <a:xfrm>
            <a:off x="8014191" y="4111547"/>
            <a:ext cx="811033" cy="604299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20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20"/>
          <p:cNvSpPr/>
          <p:nvPr/>
        </p:nvSpPr>
        <p:spPr>
          <a:xfrm>
            <a:off x="136356" y="1032083"/>
            <a:ext cx="1842138" cy="2208133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rgbClr val="D99593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Este gráfico es muy útil y resume todas las estructuras y vocabulario para describir la apariencia física de las personas.</a:t>
            </a:r>
            <a:endParaRPr b="1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Infografía Sena by sgs on Genially" id="419" name="Google Shape;419;p20"/>
          <p:cNvPicPr preferRelativeResize="0"/>
          <p:nvPr/>
        </p:nvPicPr>
        <p:blipFill rotWithShape="1">
          <a:blip r:embed="rId4">
            <a:alphaModFix/>
          </a:blip>
          <a:srcRect b="60075" l="0" r="0" t="0"/>
          <a:stretch/>
        </p:blipFill>
        <p:spPr>
          <a:xfrm flipH="1">
            <a:off x="136356" y="3260057"/>
            <a:ext cx="1446905" cy="1883443"/>
          </a:xfrm>
          <a:prstGeom prst="rect">
            <a:avLst/>
          </a:prstGeom>
          <a:noFill/>
          <a:ln>
            <a:noFill/>
          </a:ln>
        </p:spPr>
      </p:pic>
      <p:sp>
        <p:nvSpPr>
          <p:cNvPr id="420" name="Google Shape;420;p20"/>
          <p:cNvSpPr txBox="1"/>
          <p:nvPr/>
        </p:nvSpPr>
        <p:spPr>
          <a:xfrm>
            <a:off x="2374676" y="919245"/>
            <a:ext cx="4490944" cy="369332"/>
          </a:xfrm>
          <a:prstGeom prst="rect">
            <a:avLst/>
          </a:prstGeom>
          <a:solidFill>
            <a:schemeClr val="accent5"/>
          </a:solidFill>
          <a:ln cap="flat" cmpd="sng" w="25400">
            <a:solidFill>
              <a:srgbClr val="367D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Apariencia física</a:t>
            </a:r>
            <a:endParaRPr b="1" i="0" sz="1800" u="none" cap="none" strike="noStrike">
              <a:solidFill>
                <a:schemeClr val="lt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graphicFrame>
        <p:nvGraphicFramePr>
          <p:cNvPr id="421" name="Google Shape;421;p20"/>
          <p:cNvGraphicFramePr/>
          <p:nvPr/>
        </p:nvGraphicFramePr>
        <p:xfrm>
          <a:off x="2374676" y="1379262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{B0145363-DB07-451E-A12A-1B781CCD0F36}</a:tableStyleId>
              </a:tblPr>
              <a:tblGrid>
                <a:gridCol w="2245475"/>
                <a:gridCol w="2245475"/>
              </a:tblGrid>
              <a:tr h="7061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s-CO" sz="1800" u="none" cap="none" strike="noStrike"/>
                        <a:t>Verbo ser/estar (am, is, are)</a:t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s-CO" sz="1800" u="none" cap="none" strike="noStrike"/>
                        <a:t>Tener</a:t>
                      </a:r>
                      <a:br>
                        <a:rPr lang="es-CO" sz="1800" u="none" cap="none" strike="noStrike"/>
                      </a:br>
                      <a:endParaRPr sz="1400" u="none" cap="none" strike="noStrike"/>
                    </a:p>
                  </a:txBody>
                  <a:tcPr marT="45725" marB="45725" marR="91450" marL="91450"/>
                </a:tc>
              </a:tr>
              <a:tr h="1915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Utilizamos SER O ESTAR para: altura, peso, color de piel.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b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Ejemplos: Chris es de estatura media.</a:t>
                      </a:r>
                      <a:b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Albert está con sobrepeso.</a:t>
                      </a:r>
                      <a:b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Tony es alto</a:t>
                      </a:r>
                      <a:b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endParaRPr sz="1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Utilizamos TENER para: cabello (longitud), cabello (estilo), cabello (color) y rasgos faciales.</a:t>
                      </a:r>
                      <a:b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Ejemplos: Tanya tiene el pelo rubio.</a:t>
                      </a:r>
                      <a:b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Donna tiene el pelo rizado.</a:t>
                      </a:r>
                      <a:b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b="0" i="0" lang="es-C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Patrick tiene una larga barba.</a:t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  <p:sp>
        <p:nvSpPr>
          <p:cNvPr id="422" name="Google Shape;422;p20"/>
          <p:cNvSpPr txBox="1"/>
          <p:nvPr/>
        </p:nvSpPr>
        <p:spPr>
          <a:xfrm>
            <a:off x="6997837" y="1987889"/>
            <a:ext cx="2032707" cy="2123658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Si desea combinar las características del cabello en la misma oración, entonces la estructura es:</a:t>
            </a:r>
            <a:br>
              <a:rPr b="0" i="0" lang="es-CO" sz="12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</a:br>
            <a:r>
              <a:rPr b="0" i="0" lang="es-CO" sz="12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Longitud + Estilo + Color + Cabello</a:t>
            </a:r>
            <a:br>
              <a:rPr b="0" i="0" lang="es-CO" sz="12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</a:br>
            <a:r>
              <a:rPr b="0" i="0" lang="es-CO" sz="12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Michael tiene el pelo corto y rizado negro.</a:t>
            </a:r>
            <a:br>
              <a:rPr b="0" i="0" lang="es-CO" sz="12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</a:br>
            <a:r>
              <a:rPr b="0" i="0" lang="es-CO" sz="12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Mary tiene el pelo largo y ondulado castaño.</a:t>
            </a:r>
            <a:endParaRPr b="0" i="0" sz="1200" u="none" cap="none" strike="noStrike">
              <a:solidFill>
                <a:srgbClr val="00000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423" name="Google Shape;423;p20"/>
          <p:cNvSpPr txBox="1"/>
          <p:nvPr/>
        </p:nvSpPr>
        <p:spPr>
          <a:xfrm>
            <a:off x="7521271" y="1493051"/>
            <a:ext cx="985838" cy="415498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1" i="0" lang="es-CO" sz="105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Dato importante</a:t>
            </a:r>
            <a:endParaRPr b="1" i="0" sz="105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ector De La Pantalla De Proyector De La Reunión Pantalla De Proyección De  La Ejecución Aislada En Blanco Tablero Vacío De La Pre Ilustración del  Vector - Ilustración de fondo, video: 88434421" id="428" name="Google Shape;428;p21"/>
          <p:cNvPicPr preferRelativeResize="0"/>
          <p:nvPr/>
        </p:nvPicPr>
        <p:blipFill rotWithShape="1">
          <a:blip r:embed="rId3">
            <a:alphaModFix/>
          </a:blip>
          <a:srcRect b="27368" l="0" r="0" t="8683"/>
          <a:stretch/>
        </p:blipFill>
        <p:spPr>
          <a:xfrm>
            <a:off x="318776" y="184237"/>
            <a:ext cx="8108260" cy="4959263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21"/>
          <p:cNvSpPr/>
          <p:nvPr/>
        </p:nvSpPr>
        <p:spPr>
          <a:xfrm>
            <a:off x="8014191" y="4111547"/>
            <a:ext cx="811033" cy="604299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p21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21"/>
          <p:cNvSpPr/>
          <p:nvPr/>
        </p:nvSpPr>
        <p:spPr>
          <a:xfrm>
            <a:off x="662940" y="674214"/>
            <a:ext cx="1597226" cy="2605088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Find here an exercise where you can practice Physical appearance description and the PDF file to broaden your knowledge </a:t>
            </a:r>
            <a:endParaRPr b="1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Infografía Sena by sgs on Genially" id="432" name="Google Shape;432;p21"/>
          <p:cNvPicPr preferRelativeResize="0"/>
          <p:nvPr/>
        </p:nvPicPr>
        <p:blipFill rotWithShape="1">
          <a:blip r:embed="rId4">
            <a:alphaModFix/>
          </a:blip>
          <a:srcRect b="60075" l="0" r="0" t="0"/>
          <a:stretch/>
        </p:blipFill>
        <p:spPr>
          <a:xfrm flipH="1">
            <a:off x="1651223" y="3169825"/>
            <a:ext cx="1446905" cy="1883443"/>
          </a:xfrm>
          <a:prstGeom prst="rect">
            <a:avLst/>
          </a:prstGeom>
          <a:noFill/>
          <a:ln>
            <a:noFill/>
          </a:ln>
        </p:spPr>
      </p:pic>
      <p:sp>
        <p:nvSpPr>
          <p:cNvPr id="433" name="Google Shape;433;p21"/>
          <p:cNvSpPr txBox="1"/>
          <p:nvPr/>
        </p:nvSpPr>
        <p:spPr>
          <a:xfrm>
            <a:off x="2374676" y="919245"/>
            <a:ext cx="4490944" cy="369332"/>
          </a:xfrm>
          <a:prstGeom prst="rect">
            <a:avLst/>
          </a:prstGeom>
          <a:solidFill>
            <a:schemeClr val="accent5"/>
          </a:solidFill>
          <a:ln cap="flat" cmpd="sng" w="25400">
            <a:solidFill>
              <a:srgbClr val="367D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Physical Appearance</a:t>
            </a:r>
            <a:endParaRPr b="1" i="0" sz="1800" u="none" cap="none" strike="noStrike">
              <a:solidFill>
                <a:schemeClr val="lt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434" name="Google Shape;434;p21"/>
          <p:cNvSpPr txBox="1"/>
          <p:nvPr/>
        </p:nvSpPr>
        <p:spPr>
          <a:xfrm>
            <a:off x="3733473" y="2107819"/>
            <a:ext cx="1677054" cy="523220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Practice Exercises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435" name="Google Shape;435;p21"/>
          <p:cNvSpPr txBox="1"/>
          <p:nvPr/>
        </p:nvSpPr>
        <p:spPr>
          <a:xfrm>
            <a:off x="3733473" y="2770338"/>
            <a:ext cx="1677054" cy="954107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Further information (clic to download the PDF File)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6" name="Google Shape;436;p21"/>
          <p:cNvSpPr txBox="1"/>
          <p:nvPr/>
        </p:nvSpPr>
        <p:spPr>
          <a:xfrm>
            <a:off x="2926475" y="1390400"/>
            <a:ext cx="3000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https://es.liveworksheets.com/4-xh1119996ch</a:t>
            </a:r>
            <a:r>
              <a:rPr b="0" i="0" lang="es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ector De La Pantalla De Proyector De La Reunión Pantalla De Proyección De  La Ejecución Aislada En Blanco Tablero Vacío De La Pre Ilustración del  Vector - Ilustración de fondo, video: 88434421" id="441" name="Google Shape;441;p22"/>
          <p:cNvPicPr preferRelativeResize="0"/>
          <p:nvPr/>
        </p:nvPicPr>
        <p:blipFill rotWithShape="1">
          <a:blip r:embed="rId3">
            <a:alphaModFix/>
          </a:blip>
          <a:srcRect b="27368" l="0" r="0" t="8683"/>
          <a:stretch/>
        </p:blipFill>
        <p:spPr>
          <a:xfrm>
            <a:off x="318776" y="184237"/>
            <a:ext cx="8108260" cy="4959263"/>
          </a:xfrm>
          <a:prstGeom prst="rect">
            <a:avLst/>
          </a:prstGeom>
          <a:noFill/>
          <a:ln>
            <a:noFill/>
          </a:ln>
        </p:spPr>
      </p:pic>
      <p:sp>
        <p:nvSpPr>
          <p:cNvPr id="442" name="Google Shape;442;p22"/>
          <p:cNvSpPr/>
          <p:nvPr/>
        </p:nvSpPr>
        <p:spPr>
          <a:xfrm>
            <a:off x="8014191" y="4111547"/>
            <a:ext cx="811033" cy="604299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3" name="Google Shape;443;p22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4" name="Google Shape;444;p22"/>
          <p:cNvSpPr/>
          <p:nvPr/>
        </p:nvSpPr>
        <p:spPr>
          <a:xfrm>
            <a:off x="649729" y="989754"/>
            <a:ext cx="2002987" cy="2420600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rgbClr val="E5B8B7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Encuentra aquí un ejercicio donde puedes practicar descripciones de la apariencia física y el documento PDF para ampliar tus conocimientos</a:t>
            </a:r>
            <a:endParaRPr b="1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Infografía Sena by sgs on Genially" id="445" name="Google Shape;445;p22"/>
          <p:cNvPicPr preferRelativeResize="0"/>
          <p:nvPr/>
        </p:nvPicPr>
        <p:blipFill rotWithShape="1">
          <a:blip r:embed="rId4">
            <a:alphaModFix/>
          </a:blip>
          <a:srcRect b="60075" l="0" r="0" t="0"/>
          <a:stretch/>
        </p:blipFill>
        <p:spPr>
          <a:xfrm flipH="1">
            <a:off x="1651223" y="3169825"/>
            <a:ext cx="1446905" cy="1883443"/>
          </a:xfrm>
          <a:prstGeom prst="rect">
            <a:avLst/>
          </a:prstGeom>
          <a:noFill/>
          <a:ln>
            <a:noFill/>
          </a:ln>
        </p:spPr>
      </p:pic>
      <p:sp>
        <p:nvSpPr>
          <p:cNvPr id="446" name="Google Shape;446;p22"/>
          <p:cNvSpPr txBox="1"/>
          <p:nvPr/>
        </p:nvSpPr>
        <p:spPr>
          <a:xfrm>
            <a:off x="2374676" y="919245"/>
            <a:ext cx="4490944" cy="369332"/>
          </a:xfrm>
          <a:prstGeom prst="rect">
            <a:avLst/>
          </a:prstGeom>
          <a:solidFill>
            <a:schemeClr val="accent5"/>
          </a:solidFill>
          <a:ln cap="flat" cmpd="sng" w="25400">
            <a:solidFill>
              <a:srgbClr val="367D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Physical Appearance</a:t>
            </a:r>
            <a:endParaRPr b="1" i="0" sz="1800" u="none" cap="none" strike="noStrike">
              <a:solidFill>
                <a:schemeClr val="lt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447" name="Google Shape;447;p22"/>
          <p:cNvSpPr txBox="1"/>
          <p:nvPr/>
        </p:nvSpPr>
        <p:spPr>
          <a:xfrm>
            <a:off x="3367628" y="2140648"/>
            <a:ext cx="1677054" cy="523220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Ejercicios de práctica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448" name="Google Shape;448;p22"/>
          <p:cNvSpPr txBox="1"/>
          <p:nvPr/>
        </p:nvSpPr>
        <p:spPr>
          <a:xfrm>
            <a:off x="3165206" y="2949576"/>
            <a:ext cx="2010555" cy="954107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Más información (haga clic para descargar el archivo PDF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449" name="Google Shape;449;p22"/>
          <p:cNvSpPr txBox="1"/>
          <p:nvPr/>
        </p:nvSpPr>
        <p:spPr>
          <a:xfrm>
            <a:off x="2788525" y="1525050"/>
            <a:ext cx="3000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https://es.liveworksheets.com/4-xh1119996ch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guntas Frecuentes Banco de Instructores 2022" id="454" name="Google Shape;454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29792" y="135291"/>
            <a:ext cx="3369435" cy="214636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55" name="Google Shape;455;p23"/>
          <p:cNvGraphicFramePr/>
          <p:nvPr/>
        </p:nvGraphicFramePr>
        <p:xfrm>
          <a:off x="1172337" y="3165877"/>
          <a:ext cx="2373980" cy="3108996"/>
        </p:xfrm>
        <a:graphic>
          <a:graphicData uri="http://schemas.openxmlformats.org/presentationml/2006/ole">
            <mc:AlternateContent>
              <mc:Choice Requires="v">
                <p:oleObj r:id="rId5" imgH="3108996" imgW="2373980" progId="Paint.Picture" spid="_x0000_s1">
                  <p:embed/>
                </p:oleObj>
              </mc:Choice>
              <mc:Fallback>
                <p:oleObj r:id="rId6" imgH="3108996" imgW="2373980" progId="Paint.Picture">
                  <p:embed/>
                  <p:pic>
                    <p:nvPicPr>
                      <p:cNvPr id="455" name="Google Shape;455;p23"/>
                      <p:cNvPicPr preferRelativeResize="0"/>
                      <p:nvPr/>
                    </p:nvPicPr>
                    <p:blipFill rotWithShape="1">
                      <a:blip r:embed="rId7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1172337" y="3165877"/>
                        <a:ext cx="2373980" cy="31089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descr="Infografía Sena by sgs on Genially" id="456" name="Google Shape;456;p23"/>
          <p:cNvPicPr preferRelativeResize="0"/>
          <p:nvPr/>
        </p:nvPicPr>
        <p:blipFill rotWithShape="1">
          <a:blip r:embed="rId8">
            <a:alphaModFix/>
          </a:blip>
          <a:srcRect b="60075" l="0" r="0" t="0"/>
          <a:stretch/>
        </p:blipFill>
        <p:spPr>
          <a:xfrm flipH="1">
            <a:off x="4973699" y="3225115"/>
            <a:ext cx="1446905" cy="1883443"/>
          </a:xfrm>
          <a:prstGeom prst="rect">
            <a:avLst/>
          </a:prstGeom>
          <a:noFill/>
          <a:ln>
            <a:noFill/>
          </a:ln>
        </p:spPr>
      </p:pic>
      <p:sp>
        <p:nvSpPr>
          <p:cNvPr id="457" name="Google Shape;457;p23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1,715 Black School Girl Illustrations &amp; Clip Art - iStock" id="458" name="Google Shape;458;p23"/>
          <p:cNvSpPr/>
          <p:nvPr/>
        </p:nvSpPr>
        <p:spPr>
          <a:xfrm>
            <a:off x="4419600" y="2419350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9" name="Google Shape;459;p23"/>
          <p:cNvSpPr/>
          <p:nvPr/>
        </p:nvSpPr>
        <p:spPr>
          <a:xfrm>
            <a:off x="1097826" y="2127091"/>
            <a:ext cx="2448491" cy="889317"/>
          </a:xfrm>
          <a:prstGeom prst="wedgeRectCallout">
            <a:avLst>
              <a:gd fmla="val -20833" name="adj1"/>
              <a:gd fmla="val 62500" name="adj2"/>
            </a:avLst>
          </a:prstGeom>
          <a:noFill/>
          <a:ln cap="flat" cmpd="sng" w="25400">
            <a:solidFill>
              <a:srgbClr val="8C3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Our English teacher also is very punctual, strict, kind and respectful</a:t>
            </a:r>
            <a:endParaRPr b="1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460" name="Google Shape;460;p23"/>
          <p:cNvSpPr/>
          <p:nvPr/>
        </p:nvSpPr>
        <p:spPr>
          <a:xfrm>
            <a:off x="5697151" y="2354615"/>
            <a:ext cx="2448491" cy="889317"/>
          </a:xfrm>
          <a:prstGeom prst="wedgeRectCallout">
            <a:avLst>
              <a:gd fmla="val -20833" name="adj1"/>
              <a:gd fmla="val 62500" name="adj2"/>
            </a:avLst>
          </a:prstGeom>
          <a:noFill/>
          <a:ln cap="flat" cmpd="sng" w="25400">
            <a:solidFill>
              <a:srgbClr val="8C3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Now, you are describing him in terms of character and personality</a:t>
            </a:r>
            <a:endParaRPr b="1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guntas Frecuentes Banco de Instructores 2022" id="465" name="Google Shape;465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29792" y="135291"/>
            <a:ext cx="3369435" cy="214636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66" name="Google Shape;466;p24"/>
          <p:cNvGraphicFramePr/>
          <p:nvPr/>
        </p:nvGraphicFramePr>
        <p:xfrm>
          <a:off x="1172337" y="3165877"/>
          <a:ext cx="2373980" cy="3108996"/>
        </p:xfrm>
        <a:graphic>
          <a:graphicData uri="http://schemas.openxmlformats.org/presentationml/2006/ole">
            <mc:AlternateContent>
              <mc:Choice Requires="v">
                <p:oleObj r:id="rId5" imgH="3108996" imgW="2373980" progId="Paint.Picture" spid="_x0000_s1">
                  <p:embed/>
                </p:oleObj>
              </mc:Choice>
              <mc:Fallback>
                <p:oleObj r:id="rId6" imgH="3108996" imgW="2373980" progId="Paint.Picture">
                  <p:embed/>
                  <p:pic>
                    <p:nvPicPr>
                      <p:cNvPr id="466" name="Google Shape;466;p24"/>
                      <p:cNvPicPr preferRelativeResize="0"/>
                      <p:nvPr/>
                    </p:nvPicPr>
                    <p:blipFill rotWithShape="1">
                      <a:blip r:embed="rId7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1172337" y="3165877"/>
                        <a:ext cx="2373980" cy="31089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descr="Infografía Sena by sgs on Genially" id="467" name="Google Shape;467;p24"/>
          <p:cNvPicPr preferRelativeResize="0"/>
          <p:nvPr/>
        </p:nvPicPr>
        <p:blipFill rotWithShape="1">
          <a:blip r:embed="rId8">
            <a:alphaModFix/>
          </a:blip>
          <a:srcRect b="60075" l="0" r="0" t="0"/>
          <a:stretch/>
        </p:blipFill>
        <p:spPr>
          <a:xfrm flipH="1">
            <a:off x="4973699" y="3225115"/>
            <a:ext cx="1446905" cy="1883443"/>
          </a:xfrm>
          <a:prstGeom prst="rect">
            <a:avLst/>
          </a:prstGeom>
          <a:noFill/>
          <a:ln>
            <a:noFill/>
          </a:ln>
        </p:spPr>
      </p:pic>
      <p:sp>
        <p:nvSpPr>
          <p:cNvPr id="468" name="Google Shape;468;p24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1,715 Black School Girl Illustrations &amp; Clip Art - iStock" id="469" name="Google Shape;469;p24"/>
          <p:cNvSpPr/>
          <p:nvPr/>
        </p:nvSpPr>
        <p:spPr>
          <a:xfrm>
            <a:off x="4419600" y="2419350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0" name="Google Shape;470;p24"/>
          <p:cNvSpPr/>
          <p:nvPr/>
        </p:nvSpPr>
        <p:spPr>
          <a:xfrm>
            <a:off x="1097826" y="2127091"/>
            <a:ext cx="2448491" cy="889317"/>
          </a:xfrm>
          <a:prstGeom prst="wedgeRectCallout">
            <a:avLst>
              <a:gd fmla="val -20833" name="adj1"/>
              <a:gd fmla="val 62500" name="adj2"/>
            </a:avLst>
          </a:prstGeom>
          <a:solidFill>
            <a:srgbClr val="E5B8B7"/>
          </a:solidFill>
          <a:ln cap="flat" cmpd="sng" w="25400">
            <a:solidFill>
              <a:srgbClr val="8C3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Nuestro profesor de inglés también es muy puntual, estricto, amable y respetuoso</a:t>
            </a:r>
            <a:endParaRPr b="1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471" name="Google Shape;471;p24"/>
          <p:cNvSpPr/>
          <p:nvPr/>
        </p:nvSpPr>
        <p:spPr>
          <a:xfrm>
            <a:off x="5697151" y="2354615"/>
            <a:ext cx="2448491" cy="889317"/>
          </a:xfrm>
          <a:prstGeom prst="wedgeRectCallout">
            <a:avLst>
              <a:gd fmla="val -20833" name="adj1"/>
              <a:gd fmla="val 62500" name="adj2"/>
            </a:avLst>
          </a:prstGeom>
          <a:solidFill>
            <a:srgbClr val="E5B8B7"/>
          </a:solidFill>
          <a:ln cap="flat" cmpd="sng" w="25400">
            <a:solidFill>
              <a:srgbClr val="8C3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Ahora, lo estás describiendo en términos de carácter y personalidad.</a:t>
            </a:r>
            <a:endParaRPr b="1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ector De La Pantalla De Proyector De La Reunión Pantalla De Proyección De  La Ejecución Aislada En Blanco Tablero Vacío De La Pre Ilustración del  Vector - Ilustración de fondo, video: 88434421" id="476" name="Google Shape;476;p25"/>
          <p:cNvPicPr preferRelativeResize="0"/>
          <p:nvPr/>
        </p:nvPicPr>
        <p:blipFill rotWithShape="1">
          <a:blip r:embed="rId3">
            <a:alphaModFix/>
          </a:blip>
          <a:srcRect b="35751" l="10849" r="9696" t="10953"/>
          <a:stretch/>
        </p:blipFill>
        <p:spPr>
          <a:xfrm>
            <a:off x="2334491" y="505185"/>
            <a:ext cx="5895110" cy="413312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nfografía Sena by sgs on Genially" id="477" name="Google Shape;477;p25"/>
          <p:cNvPicPr preferRelativeResize="0"/>
          <p:nvPr/>
        </p:nvPicPr>
        <p:blipFill rotWithShape="1">
          <a:blip r:embed="rId4">
            <a:alphaModFix/>
          </a:blip>
          <a:srcRect b="60075" l="0" r="0" t="0"/>
          <a:stretch/>
        </p:blipFill>
        <p:spPr>
          <a:xfrm flipH="1">
            <a:off x="136356" y="3260057"/>
            <a:ext cx="1446905" cy="1883443"/>
          </a:xfrm>
          <a:prstGeom prst="rect">
            <a:avLst/>
          </a:prstGeom>
          <a:noFill/>
          <a:ln>
            <a:noFill/>
          </a:ln>
        </p:spPr>
      </p:pic>
      <p:sp>
        <p:nvSpPr>
          <p:cNvPr id="478" name="Google Shape;478;p25"/>
          <p:cNvSpPr/>
          <p:nvPr/>
        </p:nvSpPr>
        <p:spPr>
          <a:xfrm>
            <a:off x="136356" y="505186"/>
            <a:ext cx="2087646" cy="2422896"/>
          </a:xfrm>
          <a:prstGeom prst="wedgeRectCallout">
            <a:avLst>
              <a:gd fmla="val -22794" name="adj1"/>
              <a:gd fmla="val 66163" name="adj2"/>
            </a:avLst>
          </a:prstGeom>
          <a:noFill/>
          <a:ln cap="flat" cmpd="sng" w="25400">
            <a:solidFill>
              <a:srgbClr val="8C3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Adjectives to describe personality can be positive or negative depending on the context and what people want to mean by using them. Check these examples with positive adjectives</a:t>
            </a:r>
            <a:endParaRPr/>
          </a:p>
        </p:txBody>
      </p:sp>
      <p:graphicFrame>
        <p:nvGraphicFramePr>
          <p:cNvPr id="479" name="Google Shape;479;p25"/>
          <p:cNvGraphicFramePr/>
          <p:nvPr/>
        </p:nvGraphicFramePr>
        <p:xfrm>
          <a:off x="2523608" y="84140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{B0145363-DB07-451E-A12A-1B781CCD0F36}</a:tableStyleId>
              </a:tblPr>
              <a:tblGrid>
                <a:gridCol w="1605050"/>
              </a:tblGrid>
              <a:tr h="3675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s-CO" sz="1800" u="none" cap="none" strike="noStrike"/>
                        <a:t>Positive</a:t>
                      </a:r>
                      <a:endParaRPr sz="1800" u="none" cap="none" strike="noStrike"/>
                    </a:p>
                  </a:txBody>
                  <a:tcPr marT="45725" marB="45725" marR="91450" marL="91450"/>
                </a:tc>
              </a:tr>
              <a:tr h="30931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Loyal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Respectful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Committed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Faithful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Responsible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Tolerant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Hard–working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Creative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Reliable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Charming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Sociable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Friendly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Helpful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humble</a:t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  <p:pic>
        <p:nvPicPr>
          <p:cNvPr descr="Dibujo animado de un animal&#10;&#10;Descripción generada automáticamente con confianza baja" id="480" name="Google Shape;480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15595" y="841407"/>
            <a:ext cx="91440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481" name="Google Shape;481;p25"/>
          <p:cNvSpPr txBox="1"/>
          <p:nvPr/>
        </p:nvSpPr>
        <p:spPr>
          <a:xfrm>
            <a:off x="4207627" y="1036997"/>
            <a:ext cx="2807968" cy="307736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It</a:t>
            </a: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</a:t>
            </a:r>
            <a:r>
              <a:rPr b="0" i="1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is</a:t>
            </a: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</a:t>
            </a:r>
            <a:r>
              <a:rPr b="0" i="0" lang="es-CO" sz="1400" u="sng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loyal</a:t>
            </a:r>
            <a:endParaRPr b="0" i="0" sz="1400" u="sng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cxnSp>
        <p:nvCxnSpPr>
          <p:cNvPr id="482" name="Google Shape;482;p25"/>
          <p:cNvCxnSpPr/>
          <p:nvPr/>
        </p:nvCxnSpPr>
        <p:spPr>
          <a:xfrm flipH="1">
            <a:off x="5142459" y="1344733"/>
            <a:ext cx="108414" cy="165027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483" name="Google Shape;483;p25"/>
          <p:cNvSpPr txBox="1"/>
          <p:nvPr/>
        </p:nvSpPr>
        <p:spPr>
          <a:xfrm>
            <a:off x="4644648" y="1509760"/>
            <a:ext cx="615315" cy="307736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CO" sz="7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Subject Pronoun</a:t>
            </a:r>
            <a:endParaRPr b="0" i="0" sz="7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484" name="Google Shape;484;p25"/>
          <p:cNvSpPr txBox="1"/>
          <p:nvPr/>
        </p:nvSpPr>
        <p:spPr>
          <a:xfrm>
            <a:off x="5303954" y="1509760"/>
            <a:ext cx="615315" cy="307736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CO" sz="7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Verb to be</a:t>
            </a:r>
            <a:endParaRPr b="0" i="0" sz="7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cxnSp>
        <p:nvCxnSpPr>
          <p:cNvPr id="485" name="Google Shape;485;p25"/>
          <p:cNvCxnSpPr>
            <a:endCxn id="484" idx="0"/>
          </p:cNvCxnSpPr>
          <p:nvPr/>
        </p:nvCxnSpPr>
        <p:spPr>
          <a:xfrm>
            <a:off x="5515912" y="1336060"/>
            <a:ext cx="95700" cy="1737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486" name="Google Shape;486;p25"/>
          <p:cNvSpPr txBox="1"/>
          <p:nvPr/>
        </p:nvSpPr>
        <p:spPr>
          <a:xfrm>
            <a:off x="5966638" y="1509760"/>
            <a:ext cx="615315" cy="200014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CO" sz="7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Adjective</a:t>
            </a:r>
            <a:endParaRPr b="0" i="0" sz="7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cxnSp>
        <p:nvCxnSpPr>
          <p:cNvPr id="487" name="Google Shape;487;p25"/>
          <p:cNvCxnSpPr>
            <a:endCxn id="486" idx="0"/>
          </p:cNvCxnSpPr>
          <p:nvPr/>
        </p:nvCxnSpPr>
        <p:spPr>
          <a:xfrm>
            <a:off x="5884896" y="1300360"/>
            <a:ext cx="389400" cy="2094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488" name="Google Shape;488;p25"/>
          <p:cNvSpPr txBox="1"/>
          <p:nvPr/>
        </p:nvSpPr>
        <p:spPr>
          <a:xfrm>
            <a:off x="4207628" y="1923684"/>
            <a:ext cx="2807968" cy="307736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She</a:t>
            </a: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</a:t>
            </a:r>
            <a:r>
              <a:rPr b="0" i="1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is</a:t>
            </a: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</a:t>
            </a:r>
            <a:r>
              <a:rPr b="0" i="0" lang="es-CO" sz="1400" u="sng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hard-working</a:t>
            </a:r>
            <a:endParaRPr b="0" i="0" sz="1400" u="sng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cxnSp>
        <p:nvCxnSpPr>
          <p:cNvPr id="489" name="Google Shape;489;p25"/>
          <p:cNvCxnSpPr/>
          <p:nvPr/>
        </p:nvCxnSpPr>
        <p:spPr>
          <a:xfrm flipH="1">
            <a:off x="5142460" y="2231420"/>
            <a:ext cx="108414" cy="165027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490" name="Google Shape;490;p25"/>
          <p:cNvSpPr txBox="1"/>
          <p:nvPr/>
        </p:nvSpPr>
        <p:spPr>
          <a:xfrm>
            <a:off x="4644649" y="2396447"/>
            <a:ext cx="615315" cy="307736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CO" sz="7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Subject Pronoun</a:t>
            </a:r>
            <a:endParaRPr b="0" i="0" sz="7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491" name="Google Shape;491;p25"/>
          <p:cNvSpPr txBox="1"/>
          <p:nvPr/>
        </p:nvSpPr>
        <p:spPr>
          <a:xfrm>
            <a:off x="5303955" y="2396447"/>
            <a:ext cx="615315" cy="307736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CO" sz="7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Verb to be</a:t>
            </a:r>
            <a:endParaRPr b="0" i="0" sz="7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cxnSp>
        <p:nvCxnSpPr>
          <p:cNvPr id="492" name="Google Shape;492;p25"/>
          <p:cNvCxnSpPr>
            <a:endCxn id="491" idx="0"/>
          </p:cNvCxnSpPr>
          <p:nvPr/>
        </p:nvCxnSpPr>
        <p:spPr>
          <a:xfrm>
            <a:off x="5515913" y="2222747"/>
            <a:ext cx="95700" cy="1737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493" name="Google Shape;493;p25"/>
          <p:cNvSpPr txBox="1"/>
          <p:nvPr/>
        </p:nvSpPr>
        <p:spPr>
          <a:xfrm>
            <a:off x="5966639" y="2396447"/>
            <a:ext cx="615315" cy="200014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CO" sz="7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Adjective</a:t>
            </a:r>
            <a:endParaRPr b="0" i="0" sz="7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cxnSp>
        <p:nvCxnSpPr>
          <p:cNvPr id="494" name="Google Shape;494;p25"/>
          <p:cNvCxnSpPr>
            <a:endCxn id="493" idx="0"/>
          </p:cNvCxnSpPr>
          <p:nvPr/>
        </p:nvCxnSpPr>
        <p:spPr>
          <a:xfrm>
            <a:off x="5884897" y="2187047"/>
            <a:ext cx="389400" cy="2094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descr="Icono&#10;&#10;Descripción generada automáticamente" id="495" name="Google Shape;495;p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138180" y="1830211"/>
            <a:ext cx="742278" cy="836370"/>
          </a:xfrm>
          <a:prstGeom prst="rect">
            <a:avLst/>
          </a:prstGeom>
          <a:noFill/>
          <a:ln>
            <a:noFill/>
          </a:ln>
        </p:spPr>
      </p:pic>
      <p:sp>
        <p:nvSpPr>
          <p:cNvPr id="496" name="Google Shape;496;p25"/>
          <p:cNvSpPr txBox="1"/>
          <p:nvPr/>
        </p:nvSpPr>
        <p:spPr>
          <a:xfrm>
            <a:off x="4207628" y="2858480"/>
            <a:ext cx="2807968" cy="307736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They</a:t>
            </a: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</a:t>
            </a:r>
            <a:r>
              <a:rPr b="0" i="1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are</a:t>
            </a: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</a:t>
            </a:r>
            <a:r>
              <a:rPr b="0" i="0" lang="es-CO" sz="1400" u="sng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friendly</a:t>
            </a:r>
            <a:endParaRPr b="0" i="0" sz="1400" u="sng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cxnSp>
        <p:nvCxnSpPr>
          <p:cNvPr id="497" name="Google Shape;497;p25"/>
          <p:cNvCxnSpPr/>
          <p:nvPr/>
        </p:nvCxnSpPr>
        <p:spPr>
          <a:xfrm flipH="1">
            <a:off x="5142460" y="3166216"/>
            <a:ext cx="108414" cy="165027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498" name="Google Shape;498;p25"/>
          <p:cNvSpPr txBox="1"/>
          <p:nvPr/>
        </p:nvSpPr>
        <p:spPr>
          <a:xfrm>
            <a:off x="4644649" y="3331243"/>
            <a:ext cx="615315" cy="307736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CO" sz="7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Subject Pronoun</a:t>
            </a:r>
            <a:endParaRPr b="0" i="0" sz="7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499" name="Google Shape;499;p25"/>
          <p:cNvSpPr txBox="1"/>
          <p:nvPr/>
        </p:nvSpPr>
        <p:spPr>
          <a:xfrm>
            <a:off x="5303955" y="3331243"/>
            <a:ext cx="615315" cy="307736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CO" sz="7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Verb to be</a:t>
            </a:r>
            <a:endParaRPr b="0" i="0" sz="7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cxnSp>
        <p:nvCxnSpPr>
          <p:cNvPr id="500" name="Google Shape;500;p25"/>
          <p:cNvCxnSpPr>
            <a:endCxn id="499" idx="0"/>
          </p:cNvCxnSpPr>
          <p:nvPr/>
        </p:nvCxnSpPr>
        <p:spPr>
          <a:xfrm>
            <a:off x="5515913" y="3157543"/>
            <a:ext cx="95700" cy="1737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01" name="Google Shape;501;p25"/>
          <p:cNvSpPr txBox="1"/>
          <p:nvPr/>
        </p:nvSpPr>
        <p:spPr>
          <a:xfrm>
            <a:off x="5966639" y="3331243"/>
            <a:ext cx="615315" cy="200014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CO" sz="7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Adjective</a:t>
            </a:r>
            <a:endParaRPr b="0" i="0" sz="7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cxnSp>
        <p:nvCxnSpPr>
          <p:cNvPr id="502" name="Google Shape;502;p25"/>
          <p:cNvCxnSpPr>
            <a:endCxn id="501" idx="0"/>
          </p:cNvCxnSpPr>
          <p:nvPr/>
        </p:nvCxnSpPr>
        <p:spPr>
          <a:xfrm>
            <a:off x="5884897" y="3121843"/>
            <a:ext cx="389400" cy="2094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descr="Una caricatura de una persona&#10;&#10;Descripción generada automáticamente con confianza media" id="503" name="Google Shape;503;p2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996316" y="3076976"/>
            <a:ext cx="1033084" cy="9085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ector De La Pantalla De Proyector De La Reunión Pantalla De Proyección De  La Ejecución Aislada En Blanco Tablero Vacío De La Pre Ilustración del  Vector - Ilustración de fondo, video: 88434421" id="508" name="Google Shape;508;p42"/>
          <p:cNvPicPr preferRelativeResize="0"/>
          <p:nvPr/>
        </p:nvPicPr>
        <p:blipFill rotWithShape="1">
          <a:blip r:embed="rId3">
            <a:alphaModFix/>
          </a:blip>
          <a:srcRect b="27368" l="0" r="0" t="8683"/>
          <a:stretch/>
        </p:blipFill>
        <p:spPr>
          <a:xfrm>
            <a:off x="318776" y="184237"/>
            <a:ext cx="8108260" cy="49592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nfografía Sena by sgs on Genially" id="509" name="Google Shape;509;p42"/>
          <p:cNvPicPr preferRelativeResize="0"/>
          <p:nvPr/>
        </p:nvPicPr>
        <p:blipFill rotWithShape="1">
          <a:blip r:embed="rId4">
            <a:alphaModFix/>
          </a:blip>
          <a:srcRect b="60075" l="0" r="0" t="0"/>
          <a:stretch/>
        </p:blipFill>
        <p:spPr>
          <a:xfrm flipH="1">
            <a:off x="136356" y="3260057"/>
            <a:ext cx="1446905" cy="1883443"/>
          </a:xfrm>
          <a:prstGeom prst="rect">
            <a:avLst/>
          </a:prstGeom>
          <a:noFill/>
          <a:ln>
            <a:noFill/>
          </a:ln>
        </p:spPr>
      </p:pic>
      <p:sp>
        <p:nvSpPr>
          <p:cNvPr id="510" name="Google Shape;510;p42"/>
          <p:cNvSpPr/>
          <p:nvPr/>
        </p:nvSpPr>
        <p:spPr>
          <a:xfrm>
            <a:off x="136356" y="91440"/>
            <a:ext cx="1179826" cy="2831869"/>
          </a:xfrm>
          <a:prstGeom prst="wedgeRectCallout">
            <a:avLst>
              <a:gd fmla="val -20833" name="adj1"/>
              <a:gd fmla="val 62500" name="adj2"/>
            </a:avLst>
          </a:prstGeom>
          <a:noFill/>
          <a:ln cap="flat" cmpd="sng" w="25400">
            <a:solidFill>
              <a:srgbClr val="8C3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s-CO" sz="16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Now Check these examples with negative adjective </a:t>
            </a:r>
            <a:endParaRPr b="1" i="0" sz="16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graphicFrame>
        <p:nvGraphicFramePr>
          <p:cNvPr id="511" name="Google Shape;511;p42"/>
          <p:cNvGraphicFramePr/>
          <p:nvPr/>
        </p:nvGraphicFramePr>
        <p:xfrm>
          <a:off x="1498602" y="69171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{B0145363-DB07-451E-A12A-1B781CCD0F36}</a:tableStyleId>
              </a:tblPr>
              <a:tblGrid>
                <a:gridCol w="1729500"/>
              </a:tblGrid>
              <a:tr h="3467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Negative</a:t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</a:tr>
              <a:tr h="15906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Unfaithful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Unfriendly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Selfish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Stingy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Mean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Cheater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Disloyal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Bossy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Self-centered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Impulsive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Lazy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Dishonest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Arrogant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CO" sz="1400" u="none" cap="none" strike="noStrike"/>
                        <a:t>Rude</a:t>
                      </a:r>
                      <a:endParaRPr sz="1400" u="none" cap="none" strike="noStrike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  <p:sp>
        <p:nvSpPr>
          <p:cNvPr id="512" name="Google Shape;512;p42"/>
          <p:cNvSpPr txBox="1"/>
          <p:nvPr/>
        </p:nvSpPr>
        <p:spPr>
          <a:xfrm>
            <a:off x="3410529" y="691717"/>
            <a:ext cx="2807968" cy="307736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They</a:t>
            </a: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</a:t>
            </a:r>
            <a:r>
              <a:rPr b="0" i="1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are</a:t>
            </a: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</a:t>
            </a:r>
            <a:r>
              <a:rPr b="0" i="0" lang="es-CO" sz="1400" u="sng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selfish</a:t>
            </a:r>
            <a:endParaRPr b="0" i="0" sz="1400" u="sng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cxnSp>
        <p:nvCxnSpPr>
          <p:cNvPr id="513" name="Google Shape;513;p42"/>
          <p:cNvCxnSpPr/>
          <p:nvPr/>
        </p:nvCxnSpPr>
        <p:spPr>
          <a:xfrm flipH="1">
            <a:off x="4345361" y="999453"/>
            <a:ext cx="108414" cy="165027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14" name="Google Shape;514;p42"/>
          <p:cNvSpPr txBox="1"/>
          <p:nvPr/>
        </p:nvSpPr>
        <p:spPr>
          <a:xfrm>
            <a:off x="3847550" y="1164480"/>
            <a:ext cx="615315" cy="307736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CO" sz="7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Subject Pronoun</a:t>
            </a:r>
            <a:endParaRPr b="0" i="0" sz="7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515" name="Google Shape;515;p42"/>
          <p:cNvSpPr txBox="1"/>
          <p:nvPr/>
        </p:nvSpPr>
        <p:spPr>
          <a:xfrm>
            <a:off x="4506856" y="1164480"/>
            <a:ext cx="615315" cy="307736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CO" sz="7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Verb to be</a:t>
            </a:r>
            <a:endParaRPr b="0" i="0" sz="7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cxnSp>
        <p:nvCxnSpPr>
          <p:cNvPr id="516" name="Google Shape;516;p42"/>
          <p:cNvCxnSpPr>
            <a:endCxn id="515" idx="0"/>
          </p:cNvCxnSpPr>
          <p:nvPr/>
        </p:nvCxnSpPr>
        <p:spPr>
          <a:xfrm>
            <a:off x="4718814" y="990780"/>
            <a:ext cx="95700" cy="1737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17" name="Google Shape;517;p42"/>
          <p:cNvSpPr txBox="1"/>
          <p:nvPr/>
        </p:nvSpPr>
        <p:spPr>
          <a:xfrm>
            <a:off x="5169540" y="1164480"/>
            <a:ext cx="615315" cy="200014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CO" sz="7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Adjective</a:t>
            </a:r>
            <a:endParaRPr b="0" i="0" sz="7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cxnSp>
        <p:nvCxnSpPr>
          <p:cNvPr id="518" name="Google Shape;518;p42"/>
          <p:cNvCxnSpPr>
            <a:endCxn id="517" idx="0"/>
          </p:cNvCxnSpPr>
          <p:nvPr/>
        </p:nvCxnSpPr>
        <p:spPr>
          <a:xfrm>
            <a:off x="5087798" y="955080"/>
            <a:ext cx="389400" cy="2094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descr="Texto&#10;&#10;Descripción generada automáticamente" id="519" name="Google Shape;519;p42"/>
          <p:cNvPicPr preferRelativeResize="0"/>
          <p:nvPr/>
        </p:nvPicPr>
        <p:blipFill rotWithShape="1">
          <a:blip r:embed="rId5">
            <a:alphaModFix/>
          </a:blip>
          <a:srcRect b="9445" l="0" r="0" t="32136"/>
          <a:stretch/>
        </p:blipFill>
        <p:spPr>
          <a:xfrm>
            <a:off x="5967275" y="1077700"/>
            <a:ext cx="1330036" cy="776993"/>
          </a:xfrm>
          <a:prstGeom prst="rect">
            <a:avLst/>
          </a:prstGeom>
          <a:noFill/>
          <a:ln>
            <a:noFill/>
          </a:ln>
        </p:spPr>
      </p:pic>
      <p:sp>
        <p:nvSpPr>
          <p:cNvPr id="520" name="Google Shape;520;p42"/>
          <p:cNvSpPr txBox="1"/>
          <p:nvPr/>
        </p:nvSpPr>
        <p:spPr>
          <a:xfrm>
            <a:off x="3410530" y="1945871"/>
            <a:ext cx="2807968" cy="307736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They</a:t>
            </a: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</a:t>
            </a:r>
            <a:r>
              <a:rPr b="0" i="1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are</a:t>
            </a: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</a:t>
            </a:r>
            <a:r>
              <a:rPr b="0" i="0" lang="es-CO" sz="1400" u="sng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bossy</a:t>
            </a:r>
            <a:endParaRPr b="0" i="0" sz="1400" u="sng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cxnSp>
        <p:nvCxnSpPr>
          <p:cNvPr id="521" name="Google Shape;521;p42"/>
          <p:cNvCxnSpPr/>
          <p:nvPr/>
        </p:nvCxnSpPr>
        <p:spPr>
          <a:xfrm flipH="1">
            <a:off x="4345362" y="2253607"/>
            <a:ext cx="108414" cy="165027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22" name="Google Shape;522;p42"/>
          <p:cNvSpPr txBox="1"/>
          <p:nvPr/>
        </p:nvSpPr>
        <p:spPr>
          <a:xfrm>
            <a:off x="3847551" y="2418634"/>
            <a:ext cx="615315" cy="307736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CO" sz="7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Subject Pronoun</a:t>
            </a:r>
            <a:endParaRPr b="0" i="0" sz="7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523" name="Google Shape;523;p42"/>
          <p:cNvSpPr txBox="1"/>
          <p:nvPr/>
        </p:nvSpPr>
        <p:spPr>
          <a:xfrm>
            <a:off x="4506857" y="2418634"/>
            <a:ext cx="615315" cy="307736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CO" sz="7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Verb to be</a:t>
            </a:r>
            <a:endParaRPr b="0" i="0" sz="7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cxnSp>
        <p:nvCxnSpPr>
          <p:cNvPr id="524" name="Google Shape;524;p42"/>
          <p:cNvCxnSpPr>
            <a:endCxn id="523" idx="0"/>
          </p:cNvCxnSpPr>
          <p:nvPr/>
        </p:nvCxnSpPr>
        <p:spPr>
          <a:xfrm>
            <a:off x="4718815" y="2244934"/>
            <a:ext cx="95700" cy="1737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25" name="Google Shape;525;p42"/>
          <p:cNvSpPr txBox="1"/>
          <p:nvPr/>
        </p:nvSpPr>
        <p:spPr>
          <a:xfrm>
            <a:off x="5169541" y="2418634"/>
            <a:ext cx="615315" cy="200014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CO" sz="7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Adjective</a:t>
            </a:r>
            <a:endParaRPr b="0" i="0" sz="7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cxnSp>
        <p:nvCxnSpPr>
          <p:cNvPr id="526" name="Google Shape;526;p42"/>
          <p:cNvCxnSpPr>
            <a:endCxn id="525" idx="0"/>
          </p:cNvCxnSpPr>
          <p:nvPr/>
        </p:nvCxnSpPr>
        <p:spPr>
          <a:xfrm>
            <a:off x="5087799" y="2209234"/>
            <a:ext cx="389400" cy="2094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descr="Bossy': Is this a workplace word to object to? | Star Tribune" id="527" name="Google Shape;527;p4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352261" y="2097709"/>
            <a:ext cx="659685" cy="544841"/>
          </a:xfrm>
          <a:prstGeom prst="rect">
            <a:avLst/>
          </a:prstGeom>
          <a:noFill/>
          <a:ln>
            <a:noFill/>
          </a:ln>
        </p:spPr>
      </p:pic>
      <p:sp>
        <p:nvSpPr>
          <p:cNvPr id="528" name="Google Shape;528;p42"/>
          <p:cNvSpPr txBox="1"/>
          <p:nvPr/>
        </p:nvSpPr>
        <p:spPr>
          <a:xfrm>
            <a:off x="3410530" y="2954979"/>
            <a:ext cx="2807968" cy="307736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They</a:t>
            </a: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</a:t>
            </a:r>
            <a:r>
              <a:rPr b="0" i="1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are</a:t>
            </a: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</a:t>
            </a:r>
            <a:r>
              <a:rPr b="0" i="0" lang="es-CO" sz="1400" u="sng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lazy</a:t>
            </a:r>
            <a:endParaRPr b="0" i="0" sz="1400" u="sng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cxnSp>
        <p:nvCxnSpPr>
          <p:cNvPr id="529" name="Google Shape;529;p42"/>
          <p:cNvCxnSpPr/>
          <p:nvPr/>
        </p:nvCxnSpPr>
        <p:spPr>
          <a:xfrm flipH="1">
            <a:off x="4345362" y="3262715"/>
            <a:ext cx="108414" cy="165027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30" name="Google Shape;530;p42"/>
          <p:cNvSpPr txBox="1"/>
          <p:nvPr/>
        </p:nvSpPr>
        <p:spPr>
          <a:xfrm>
            <a:off x="3847551" y="3427742"/>
            <a:ext cx="615315" cy="307736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CO" sz="7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Subject Pronoun</a:t>
            </a:r>
            <a:endParaRPr b="0" i="0" sz="7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531" name="Google Shape;531;p42"/>
          <p:cNvSpPr txBox="1"/>
          <p:nvPr/>
        </p:nvSpPr>
        <p:spPr>
          <a:xfrm>
            <a:off x="4506857" y="3427742"/>
            <a:ext cx="615315" cy="307736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CO" sz="7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Verb to be</a:t>
            </a:r>
            <a:endParaRPr b="0" i="0" sz="7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cxnSp>
        <p:nvCxnSpPr>
          <p:cNvPr id="532" name="Google Shape;532;p42"/>
          <p:cNvCxnSpPr>
            <a:endCxn id="531" idx="0"/>
          </p:cNvCxnSpPr>
          <p:nvPr/>
        </p:nvCxnSpPr>
        <p:spPr>
          <a:xfrm>
            <a:off x="4718815" y="3254042"/>
            <a:ext cx="95700" cy="1737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33" name="Google Shape;533;p42"/>
          <p:cNvSpPr txBox="1"/>
          <p:nvPr/>
        </p:nvSpPr>
        <p:spPr>
          <a:xfrm>
            <a:off x="5169541" y="3427742"/>
            <a:ext cx="615315" cy="200014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CO" sz="7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Adjective</a:t>
            </a:r>
            <a:endParaRPr b="0" i="0" sz="7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cxnSp>
        <p:nvCxnSpPr>
          <p:cNvPr id="534" name="Google Shape;534;p42"/>
          <p:cNvCxnSpPr>
            <a:endCxn id="533" idx="0"/>
          </p:cNvCxnSpPr>
          <p:nvPr/>
        </p:nvCxnSpPr>
        <p:spPr>
          <a:xfrm>
            <a:off x="5087799" y="3218342"/>
            <a:ext cx="389400" cy="2094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descr="Blog Posts | There's no such thing as Laziness." id="535" name="Google Shape;535;p4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263369" y="3006189"/>
            <a:ext cx="1026102" cy="513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ector De La Pantalla De Proyector De La Reunión Pantalla De Proyección De  La Ejecución Aislada En Blanco Tablero Vacío De La Pre Ilustración del  Vector - Ilustración de fondo, video: 88434421" id="540" name="Google Shape;540;p26"/>
          <p:cNvPicPr preferRelativeResize="0"/>
          <p:nvPr/>
        </p:nvPicPr>
        <p:blipFill rotWithShape="1">
          <a:blip r:embed="rId3">
            <a:alphaModFix/>
          </a:blip>
          <a:srcRect b="27368" l="0" r="0" t="8683"/>
          <a:stretch/>
        </p:blipFill>
        <p:spPr>
          <a:xfrm>
            <a:off x="318776" y="184237"/>
            <a:ext cx="8108260" cy="4959263"/>
          </a:xfrm>
          <a:prstGeom prst="rect">
            <a:avLst/>
          </a:prstGeom>
          <a:noFill/>
          <a:ln>
            <a:noFill/>
          </a:ln>
        </p:spPr>
      </p:pic>
      <p:sp>
        <p:nvSpPr>
          <p:cNvPr id="541" name="Google Shape;541;p26"/>
          <p:cNvSpPr/>
          <p:nvPr/>
        </p:nvSpPr>
        <p:spPr>
          <a:xfrm>
            <a:off x="8014191" y="4111547"/>
            <a:ext cx="811033" cy="604299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2" name="Google Shape;542;p26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3" name="Google Shape;543;p26"/>
          <p:cNvSpPr/>
          <p:nvPr/>
        </p:nvSpPr>
        <p:spPr>
          <a:xfrm>
            <a:off x="716964" y="774239"/>
            <a:ext cx="1597226" cy="2398871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Find here an exercise where you can practice Personality description and the PDF file to broaden your knowledge </a:t>
            </a:r>
            <a:endParaRPr b="1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Infografía Sena by sgs on Genially" id="544" name="Google Shape;544;p26"/>
          <p:cNvPicPr preferRelativeResize="0"/>
          <p:nvPr/>
        </p:nvPicPr>
        <p:blipFill rotWithShape="1">
          <a:blip r:embed="rId4">
            <a:alphaModFix/>
          </a:blip>
          <a:srcRect b="60075" l="0" r="0" t="0"/>
          <a:stretch/>
        </p:blipFill>
        <p:spPr>
          <a:xfrm flipH="1">
            <a:off x="1651223" y="3169825"/>
            <a:ext cx="1446905" cy="1883443"/>
          </a:xfrm>
          <a:prstGeom prst="rect">
            <a:avLst/>
          </a:prstGeom>
          <a:noFill/>
          <a:ln>
            <a:noFill/>
          </a:ln>
        </p:spPr>
      </p:pic>
      <p:sp>
        <p:nvSpPr>
          <p:cNvPr id="545" name="Google Shape;545;p26"/>
          <p:cNvSpPr txBox="1"/>
          <p:nvPr/>
        </p:nvSpPr>
        <p:spPr>
          <a:xfrm>
            <a:off x="2374676" y="919245"/>
            <a:ext cx="4490944" cy="369332"/>
          </a:xfrm>
          <a:prstGeom prst="rect">
            <a:avLst/>
          </a:prstGeom>
          <a:solidFill>
            <a:schemeClr val="accent5"/>
          </a:solidFill>
          <a:ln cap="flat" cmpd="sng" w="25400">
            <a:solidFill>
              <a:srgbClr val="367D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Physical Appearance</a:t>
            </a:r>
            <a:endParaRPr b="1" i="0" sz="1800" u="none" cap="none" strike="noStrike">
              <a:solidFill>
                <a:schemeClr val="lt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546" name="Google Shape;546;p26"/>
          <p:cNvSpPr txBox="1"/>
          <p:nvPr/>
        </p:nvSpPr>
        <p:spPr>
          <a:xfrm>
            <a:off x="3733473" y="2107819"/>
            <a:ext cx="1677054" cy="523220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Practice Exercises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547" name="Google Shape;547;p26"/>
          <p:cNvSpPr txBox="1"/>
          <p:nvPr/>
        </p:nvSpPr>
        <p:spPr>
          <a:xfrm>
            <a:off x="3733473" y="2770338"/>
            <a:ext cx="1677054" cy="954107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Further information (clic to download the PDF File)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ector De La Pantalla De Proyector De La Reunión Pantalla De Proyección De  La Ejecución Aislada En Blanco Tablero Vacío De La Pre Ilustración del  Vector - Ilustración de fondo, video: 88434421" id="552" name="Google Shape;552;p27"/>
          <p:cNvPicPr preferRelativeResize="0"/>
          <p:nvPr/>
        </p:nvPicPr>
        <p:blipFill rotWithShape="1">
          <a:blip r:embed="rId3">
            <a:alphaModFix/>
          </a:blip>
          <a:srcRect b="27368" l="0" r="0" t="8683"/>
          <a:stretch/>
        </p:blipFill>
        <p:spPr>
          <a:xfrm>
            <a:off x="318776" y="184237"/>
            <a:ext cx="8108260" cy="4959263"/>
          </a:xfrm>
          <a:prstGeom prst="rect">
            <a:avLst/>
          </a:prstGeom>
          <a:noFill/>
          <a:ln>
            <a:noFill/>
          </a:ln>
        </p:spPr>
      </p:pic>
      <p:sp>
        <p:nvSpPr>
          <p:cNvPr id="553" name="Google Shape;553;p27"/>
          <p:cNvSpPr/>
          <p:nvPr/>
        </p:nvSpPr>
        <p:spPr>
          <a:xfrm>
            <a:off x="8014191" y="4111547"/>
            <a:ext cx="811033" cy="604299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4" name="Google Shape;554;p27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5" name="Google Shape;555;p27"/>
          <p:cNvSpPr/>
          <p:nvPr/>
        </p:nvSpPr>
        <p:spPr>
          <a:xfrm>
            <a:off x="649729" y="989754"/>
            <a:ext cx="2002987" cy="2420600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rgbClr val="E5B8B7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Encuentra aquí un ejercicio donde puedes practicar descripciones de la personalidad y el documento PDF para ampliar tus conocimientos</a:t>
            </a:r>
            <a:endParaRPr b="1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Infografía Sena by sgs on Genially" id="556" name="Google Shape;556;p27"/>
          <p:cNvPicPr preferRelativeResize="0"/>
          <p:nvPr/>
        </p:nvPicPr>
        <p:blipFill rotWithShape="1">
          <a:blip r:embed="rId4">
            <a:alphaModFix/>
          </a:blip>
          <a:srcRect b="60075" l="0" r="0" t="0"/>
          <a:stretch/>
        </p:blipFill>
        <p:spPr>
          <a:xfrm flipH="1">
            <a:off x="1651223" y="3169825"/>
            <a:ext cx="1446905" cy="1883443"/>
          </a:xfrm>
          <a:prstGeom prst="rect">
            <a:avLst/>
          </a:prstGeom>
          <a:noFill/>
          <a:ln>
            <a:noFill/>
          </a:ln>
        </p:spPr>
      </p:pic>
      <p:sp>
        <p:nvSpPr>
          <p:cNvPr id="557" name="Google Shape;557;p27"/>
          <p:cNvSpPr txBox="1"/>
          <p:nvPr/>
        </p:nvSpPr>
        <p:spPr>
          <a:xfrm>
            <a:off x="2374676" y="919245"/>
            <a:ext cx="4490944" cy="369332"/>
          </a:xfrm>
          <a:prstGeom prst="rect">
            <a:avLst/>
          </a:prstGeom>
          <a:solidFill>
            <a:schemeClr val="accent5"/>
          </a:solidFill>
          <a:ln cap="flat" cmpd="sng" w="25400">
            <a:solidFill>
              <a:srgbClr val="367D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Physical Appearance</a:t>
            </a:r>
            <a:endParaRPr b="1" i="0" sz="1800" u="none" cap="none" strike="noStrike">
              <a:solidFill>
                <a:schemeClr val="lt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558" name="Google Shape;558;p27"/>
          <p:cNvSpPr txBox="1"/>
          <p:nvPr/>
        </p:nvSpPr>
        <p:spPr>
          <a:xfrm>
            <a:off x="3367628" y="2140648"/>
            <a:ext cx="1677054" cy="523220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Ejercicios de práctica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559" name="Google Shape;559;p27"/>
          <p:cNvSpPr txBox="1"/>
          <p:nvPr/>
        </p:nvSpPr>
        <p:spPr>
          <a:xfrm>
            <a:off x="3165206" y="2949576"/>
            <a:ext cx="2010555" cy="954107"/>
          </a:xfrm>
          <a:prstGeom prst="rect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cap="flat" cmpd="sng" w="9525">
            <a:solidFill>
              <a:srgbClr val="45A9C4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Más información (haga clic para descargar el archivo PDF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4" name="Google Shape;564;p28"/>
          <p:cNvGraphicFramePr/>
          <p:nvPr/>
        </p:nvGraphicFramePr>
        <p:xfrm>
          <a:off x="993012" y="1912582"/>
          <a:ext cx="2373980" cy="3108996"/>
        </p:xfrm>
        <a:graphic>
          <a:graphicData uri="http://schemas.openxmlformats.org/presentationml/2006/ole">
            <mc:AlternateContent>
              <mc:Choice Requires="v">
                <p:oleObj r:id="rId4" imgH="3108996" imgW="2373980" progId="Paint.Picture" spid="_x0000_s1">
                  <p:embed/>
                </p:oleObj>
              </mc:Choice>
              <mc:Fallback>
                <p:oleObj r:id="rId5" imgH="3108996" imgW="2373980" progId="Paint.Picture">
                  <p:embed/>
                  <p:pic>
                    <p:nvPicPr>
                      <p:cNvPr id="564" name="Google Shape;564;p28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993012" y="1912582"/>
                        <a:ext cx="2373980" cy="31089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descr="Infografía Sena by sgs on Genially" id="565" name="Google Shape;565;p2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flipH="1">
            <a:off x="3366992" y="1912582"/>
            <a:ext cx="970614" cy="3164681"/>
          </a:xfrm>
          <a:prstGeom prst="rect">
            <a:avLst/>
          </a:prstGeom>
          <a:noFill/>
          <a:ln>
            <a:noFill/>
          </a:ln>
        </p:spPr>
      </p:pic>
      <p:sp>
        <p:nvSpPr>
          <p:cNvPr id="566" name="Google Shape;566;p28"/>
          <p:cNvSpPr/>
          <p:nvPr/>
        </p:nvSpPr>
        <p:spPr>
          <a:xfrm>
            <a:off x="1644102" y="714100"/>
            <a:ext cx="2927898" cy="1162421"/>
          </a:xfrm>
          <a:prstGeom prst="wedgeRectCallout">
            <a:avLst>
              <a:gd fmla="val -20833" name="adj1"/>
              <a:gd fmla="val 62500" name="adj2"/>
            </a:avLst>
          </a:prstGeom>
          <a:noFill/>
          <a:ln cap="flat" cmpd="sng" w="25400">
            <a:solidFill>
              <a:srgbClr val="8C3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Let’s watch the next video to learn more about People’s descriptions</a:t>
            </a:r>
            <a:endParaRPr b="1" i="0" sz="18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567" name="Google Shape;567;p28"/>
          <p:cNvSpPr/>
          <p:nvPr/>
        </p:nvSpPr>
        <p:spPr>
          <a:xfrm>
            <a:off x="8150988" y="4277802"/>
            <a:ext cx="811033" cy="604299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8" name="Google Shape;568;p28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YouTube - YouTube" id="569" name="Google Shape;569;p28"/>
          <p:cNvPicPr preferRelativeResize="0"/>
          <p:nvPr/>
        </p:nvPicPr>
        <p:blipFill rotWithShape="1">
          <a:blip r:embed="rId8">
            <a:alphaModFix/>
          </a:blip>
          <a:srcRect b="20498" l="0" r="0" t="22137"/>
          <a:stretch/>
        </p:blipFill>
        <p:spPr>
          <a:xfrm>
            <a:off x="5098865" y="261399"/>
            <a:ext cx="3225442" cy="1770098"/>
          </a:xfrm>
          <a:prstGeom prst="rect">
            <a:avLst/>
          </a:prstGeom>
          <a:noFill/>
          <a:ln>
            <a:noFill/>
          </a:ln>
        </p:spPr>
      </p:pic>
      <p:sp>
        <p:nvSpPr>
          <p:cNvPr id="570" name="Google Shape;570;p28"/>
          <p:cNvSpPr/>
          <p:nvPr/>
        </p:nvSpPr>
        <p:spPr>
          <a:xfrm>
            <a:off x="5407571" y="3156185"/>
            <a:ext cx="2608028" cy="1009815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s-CO" sz="16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Quiz 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" name="Google Shape;571;p28"/>
          <p:cNvSpPr txBox="1"/>
          <p:nvPr/>
        </p:nvSpPr>
        <p:spPr>
          <a:xfrm>
            <a:off x="5261750" y="2423950"/>
            <a:ext cx="3000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https://es.liveworksheets.com/4-li1120006dt</a:t>
            </a:r>
            <a:r>
              <a:rPr b="0" i="0" lang="es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3"/>
          <p:cNvSpPr/>
          <p:nvPr/>
        </p:nvSpPr>
        <p:spPr>
          <a:xfrm>
            <a:off x="809083" y="846387"/>
            <a:ext cx="6558701" cy="3852185"/>
          </a:xfrm>
          <a:prstGeom prst="rect">
            <a:avLst/>
          </a:prstGeom>
          <a:noFill/>
          <a:ln cap="flat" cmpd="sng" w="76200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9" name="Google Shape;69;p3"/>
          <p:cNvGraphicFramePr/>
          <p:nvPr/>
        </p:nvGraphicFramePr>
        <p:xfrm>
          <a:off x="1286287" y="1872004"/>
          <a:ext cx="2025951" cy="2653213"/>
        </p:xfrm>
        <a:graphic>
          <a:graphicData uri="http://schemas.openxmlformats.org/presentationml/2006/ole">
            <mc:AlternateContent>
              <mc:Choice Requires="v">
                <p:oleObj r:id="rId4" imgH="2653213" imgW="2025951" progId="Paint.Picture" spid="_x0000_s1">
                  <p:embed/>
                </p:oleObj>
              </mc:Choice>
              <mc:Fallback>
                <p:oleObj r:id="rId5" imgH="2653213" imgW="2025951" progId="Paint.Picture">
                  <p:embed/>
                  <p:pic>
                    <p:nvPicPr>
                      <p:cNvPr id="69" name="Google Shape;69;p3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1286287" y="1872004"/>
                        <a:ext cx="2025951" cy="2653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descr="Infografía Sena by sgs on Genially" id="70" name="Google Shape;70;p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flipH="1">
            <a:off x="5739085" y="1628843"/>
            <a:ext cx="884832" cy="2884989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3"/>
          <p:cNvSpPr/>
          <p:nvPr/>
        </p:nvSpPr>
        <p:spPr>
          <a:xfrm>
            <a:off x="4844380" y="954230"/>
            <a:ext cx="2293190" cy="689406"/>
          </a:xfrm>
          <a:prstGeom prst="wedgeRectCallout">
            <a:avLst>
              <a:gd fmla="val -20833" name="adj1"/>
              <a:gd fmla="val 62500" name="adj2"/>
            </a:avLst>
          </a:prstGeom>
          <a:noFill/>
          <a:ln cap="flat" cmpd="sng" w="25400">
            <a:solidFill>
              <a:srgbClr val="8C3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Is he the tall one? is he chubby one? Or is he the one that has long hair?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3"/>
          <p:cNvSpPr/>
          <p:nvPr/>
        </p:nvSpPr>
        <p:spPr>
          <a:xfrm>
            <a:off x="1929953" y="971951"/>
            <a:ext cx="2448491" cy="889317"/>
          </a:xfrm>
          <a:prstGeom prst="wedgeRectCallout">
            <a:avLst>
              <a:gd fmla="val -20833" name="adj1"/>
              <a:gd fmla="val 62500" name="adj2"/>
            </a:avLst>
          </a:prstGeom>
          <a:noFill/>
          <a:ln cap="flat" cmpd="sng" w="25400">
            <a:solidFill>
              <a:srgbClr val="8C3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Do you know who the English teacher is?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3"/>
          <p:cNvSpPr/>
          <p:nvPr/>
        </p:nvSpPr>
        <p:spPr>
          <a:xfrm>
            <a:off x="998626" y="959960"/>
            <a:ext cx="406504" cy="3992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5805" y="43125"/>
                </a:moveTo>
                <a:lnTo>
                  <a:pt x="15805" y="76875"/>
                </a:lnTo>
                <a:lnTo>
                  <a:pt x="43427" y="76875"/>
                </a:lnTo>
                <a:lnTo>
                  <a:pt x="71049" y="105000"/>
                </a:lnTo>
                <a:lnTo>
                  <a:pt x="71049" y="15000"/>
                </a:lnTo>
                <a:lnTo>
                  <a:pt x="43427" y="43125"/>
                </a:lnTo>
                <a:close/>
              </a:path>
              <a:path extrusionOk="0" fill="darken" h="120000" w="120000">
                <a:moveTo>
                  <a:pt x="15805" y="43125"/>
                </a:moveTo>
                <a:lnTo>
                  <a:pt x="15805" y="76875"/>
                </a:lnTo>
                <a:lnTo>
                  <a:pt x="43427" y="76875"/>
                </a:lnTo>
                <a:lnTo>
                  <a:pt x="71049" y="105000"/>
                </a:lnTo>
                <a:lnTo>
                  <a:pt x="71049" y="15000"/>
                </a:lnTo>
                <a:lnTo>
                  <a:pt x="43427" y="43125"/>
                </a:lnTo>
                <a:close/>
              </a:path>
              <a:path extrusionOk="0" fill="none" h="120000" w="120000">
                <a:moveTo>
                  <a:pt x="15805" y="43125"/>
                </a:moveTo>
                <a:lnTo>
                  <a:pt x="43427" y="43125"/>
                </a:lnTo>
                <a:lnTo>
                  <a:pt x="71049" y="15000"/>
                </a:lnTo>
                <a:lnTo>
                  <a:pt x="71049" y="105000"/>
                </a:lnTo>
                <a:lnTo>
                  <a:pt x="43427" y="76875"/>
                </a:lnTo>
                <a:lnTo>
                  <a:pt x="15805" y="76875"/>
                </a:lnTo>
                <a:close/>
                <a:moveTo>
                  <a:pt x="82098" y="43125"/>
                </a:moveTo>
                <a:lnTo>
                  <a:pt x="104195" y="26250"/>
                </a:lnTo>
                <a:moveTo>
                  <a:pt x="82098" y="60000"/>
                </a:moveTo>
                <a:lnTo>
                  <a:pt x="104195" y="60000"/>
                </a:lnTo>
                <a:moveTo>
                  <a:pt x="82098" y="76875"/>
                </a:moveTo>
                <a:lnTo>
                  <a:pt x="104195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4" name="Google Shape;74;p3"/>
          <p:cNvCxnSpPr/>
          <p:nvPr/>
        </p:nvCxnSpPr>
        <p:spPr>
          <a:xfrm>
            <a:off x="998626" y="629668"/>
            <a:ext cx="0" cy="330292"/>
          </a:xfrm>
          <a:prstGeom prst="straightConnector1">
            <a:avLst/>
          </a:prstGeom>
          <a:noFill/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</p:cxnSp>
      <p:sp>
        <p:nvSpPr>
          <p:cNvPr id="75" name="Google Shape;75;p3"/>
          <p:cNvSpPr txBox="1"/>
          <p:nvPr/>
        </p:nvSpPr>
        <p:spPr>
          <a:xfrm>
            <a:off x="408080" y="40641"/>
            <a:ext cx="1307365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Botón de audio para reproducir diálogos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3"/>
          <p:cNvSpPr txBox="1"/>
          <p:nvPr/>
        </p:nvSpPr>
        <p:spPr>
          <a:xfrm>
            <a:off x="2638243" y="148483"/>
            <a:ext cx="244849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Insertar opción para que al tocar la burbuja de diálogo aparezca la traducción. Ver siguiente diap.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7" name="Google Shape;77;p3"/>
          <p:cNvCxnSpPr/>
          <p:nvPr/>
        </p:nvCxnSpPr>
        <p:spPr>
          <a:xfrm>
            <a:off x="3803541" y="752058"/>
            <a:ext cx="0" cy="330292"/>
          </a:xfrm>
          <a:prstGeom prst="straightConnector1">
            <a:avLst/>
          </a:prstGeom>
          <a:noFill/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  <a:effectLst>
            <a:outerShdw blurRad="40000" rotWithShape="0" dir="5400000" dist="20000">
              <a:srgbClr val="000000">
                <a:alpha val="37254"/>
              </a:srgbClr>
            </a:outerShdw>
          </a:effectLst>
        </p:spPr>
      </p:cxnSp>
      <p:sp>
        <p:nvSpPr>
          <p:cNvPr id="78" name="Google Shape;78;p3"/>
          <p:cNvSpPr/>
          <p:nvPr/>
        </p:nvSpPr>
        <p:spPr>
          <a:xfrm>
            <a:off x="2717894" y="2959636"/>
            <a:ext cx="2448491" cy="889317"/>
          </a:xfrm>
          <a:prstGeom prst="wedgeRectCallout">
            <a:avLst>
              <a:gd fmla="val -20833" name="adj1"/>
              <a:gd fmla="val 62500" name="adj2"/>
            </a:avLst>
          </a:prstGeom>
          <a:noFill/>
          <a:ln cap="flat" cmpd="sng" w="25400">
            <a:solidFill>
              <a:srgbClr val="8C3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 don’t know but let’s find out</a:t>
            </a:r>
            <a:endParaRPr b="1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6" name="Google Shape;576;p29"/>
          <p:cNvGraphicFramePr/>
          <p:nvPr/>
        </p:nvGraphicFramePr>
        <p:xfrm>
          <a:off x="993012" y="1912582"/>
          <a:ext cx="2373980" cy="3108996"/>
        </p:xfrm>
        <a:graphic>
          <a:graphicData uri="http://schemas.openxmlformats.org/presentationml/2006/ole">
            <mc:AlternateContent>
              <mc:Choice Requires="v">
                <p:oleObj r:id="rId4" imgH="3108996" imgW="2373980" progId="Paint.Picture" spid="_x0000_s1">
                  <p:embed/>
                </p:oleObj>
              </mc:Choice>
              <mc:Fallback>
                <p:oleObj r:id="rId5" imgH="3108996" imgW="2373980" progId="Paint.Picture">
                  <p:embed/>
                  <p:pic>
                    <p:nvPicPr>
                      <p:cNvPr id="576" name="Google Shape;576;p29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993012" y="1912582"/>
                        <a:ext cx="2373980" cy="31089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descr="Infografía Sena by sgs on Genially" id="577" name="Google Shape;577;p2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flipH="1">
            <a:off x="3366992" y="1912582"/>
            <a:ext cx="970614" cy="3164681"/>
          </a:xfrm>
          <a:prstGeom prst="rect">
            <a:avLst/>
          </a:prstGeom>
          <a:noFill/>
          <a:ln>
            <a:noFill/>
          </a:ln>
        </p:spPr>
      </p:pic>
      <p:sp>
        <p:nvSpPr>
          <p:cNvPr id="578" name="Google Shape;578;p29"/>
          <p:cNvSpPr/>
          <p:nvPr/>
        </p:nvSpPr>
        <p:spPr>
          <a:xfrm>
            <a:off x="1346558" y="714100"/>
            <a:ext cx="3225442" cy="1162421"/>
          </a:xfrm>
          <a:prstGeom prst="wedgeRectCallout">
            <a:avLst>
              <a:gd fmla="val -20833" name="adj1"/>
              <a:gd fmla="val 62500" name="adj2"/>
            </a:avLst>
          </a:prstGeom>
          <a:solidFill>
            <a:srgbClr val="E5B8B7"/>
          </a:solidFill>
          <a:ln cap="flat" cmpd="sng" w="25400">
            <a:solidFill>
              <a:srgbClr val="8C3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Veamos el siguiente video para aprender más sobre el verbo “Ser/estar”</a:t>
            </a:r>
            <a:endParaRPr b="1" i="0" sz="18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579" name="Google Shape;579;p29"/>
          <p:cNvSpPr/>
          <p:nvPr/>
        </p:nvSpPr>
        <p:spPr>
          <a:xfrm>
            <a:off x="8243049" y="4277802"/>
            <a:ext cx="811033" cy="604299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0" name="Google Shape;580;p29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YouTube - YouTube" id="581" name="Google Shape;581;p29"/>
          <p:cNvPicPr preferRelativeResize="0"/>
          <p:nvPr/>
        </p:nvPicPr>
        <p:blipFill rotWithShape="1">
          <a:blip r:embed="rId8">
            <a:alphaModFix/>
          </a:blip>
          <a:srcRect b="20498" l="0" r="0" t="22137"/>
          <a:stretch/>
        </p:blipFill>
        <p:spPr>
          <a:xfrm>
            <a:off x="5098865" y="261399"/>
            <a:ext cx="3225442" cy="1770098"/>
          </a:xfrm>
          <a:prstGeom prst="rect">
            <a:avLst/>
          </a:prstGeom>
          <a:noFill/>
          <a:ln>
            <a:noFill/>
          </a:ln>
        </p:spPr>
      </p:pic>
      <p:sp>
        <p:nvSpPr>
          <p:cNvPr id="582" name="Google Shape;582;p29"/>
          <p:cNvSpPr/>
          <p:nvPr/>
        </p:nvSpPr>
        <p:spPr>
          <a:xfrm>
            <a:off x="5407571" y="2914179"/>
            <a:ext cx="2608028" cy="1009815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s-CO" sz="16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Prueba 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3" name="Google Shape;583;p29"/>
          <p:cNvSpPr txBox="1"/>
          <p:nvPr/>
        </p:nvSpPr>
        <p:spPr>
          <a:xfrm>
            <a:off x="5211588" y="2263950"/>
            <a:ext cx="3000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https://es.liveworksheets.com/4-li1120006dt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" name="Google Shape;83;p4"/>
          <p:cNvGraphicFramePr/>
          <p:nvPr/>
        </p:nvGraphicFramePr>
        <p:xfrm>
          <a:off x="801841" y="1578790"/>
          <a:ext cx="2373980" cy="3108996"/>
        </p:xfrm>
        <a:graphic>
          <a:graphicData uri="http://schemas.openxmlformats.org/presentationml/2006/ole">
            <mc:AlternateContent>
              <mc:Choice Requires="v">
                <p:oleObj r:id="rId4" imgH="3108996" imgW="2373980" progId="Paint.Picture" spid="_x0000_s1">
                  <p:embed/>
                </p:oleObj>
              </mc:Choice>
              <mc:Fallback>
                <p:oleObj r:id="rId5" imgH="3108996" imgW="2373980" progId="Paint.Picture">
                  <p:embed/>
                  <p:pic>
                    <p:nvPicPr>
                      <p:cNvPr id="83" name="Google Shape;83;p4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801841" y="1578790"/>
                        <a:ext cx="2373980" cy="31089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descr="Infografía Sena by sgs on Genially" id="84" name="Google Shape;84;p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flipH="1">
            <a:off x="5254639" y="1321071"/>
            <a:ext cx="1036833" cy="3380589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4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4"/>
          <p:cNvSpPr/>
          <p:nvPr/>
        </p:nvSpPr>
        <p:spPr>
          <a:xfrm>
            <a:off x="5629078" y="596734"/>
            <a:ext cx="2293190" cy="689406"/>
          </a:xfrm>
          <a:prstGeom prst="wedgeRectCallout">
            <a:avLst>
              <a:gd fmla="val -20833" name="adj1"/>
              <a:gd fmla="val 62500" name="adj2"/>
            </a:avLst>
          </a:prstGeom>
          <a:solidFill>
            <a:srgbClr val="E5B8B7"/>
          </a:solidFill>
          <a:ln cap="flat" cmpd="sng" w="25400">
            <a:solidFill>
              <a:srgbClr val="8C3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¿Es él el alto? ¿Es gordito? ¿O es él el que tiene el pelo largo?</a:t>
            </a:r>
            <a:endParaRPr b="1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87" name="Google Shape;87;p4"/>
          <p:cNvSpPr/>
          <p:nvPr/>
        </p:nvSpPr>
        <p:spPr>
          <a:xfrm>
            <a:off x="1657578" y="589330"/>
            <a:ext cx="2448491" cy="889317"/>
          </a:xfrm>
          <a:prstGeom prst="wedgeRectCallout">
            <a:avLst>
              <a:gd fmla="val -20833" name="adj1"/>
              <a:gd fmla="val 62500" name="adj2"/>
            </a:avLst>
          </a:prstGeom>
          <a:solidFill>
            <a:srgbClr val="E5B8B7"/>
          </a:solidFill>
          <a:ln cap="flat" cmpd="sng" w="25400">
            <a:solidFill>
              <a:srgbClr val="8C3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¿Sabes quién es el profesor de inglés?</a:t>
            </a:r>
            <a:endParaRPr b="1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88" name="Google Shape;88;p4"/>
          <p:cNvSpPr/>
          <p:nvPr/>
        </p:nvSpPr>
        <p:spPr>
          <a:xfrm>
            <a:off x="2361213" y="2987852"/>
            <a:ext cx="2448491" cy="889317"/>
          </a:xfrm>
          <a:prstGeom prst="wedgeRectCallout">
            <a:avLst>
              <a:gd fmla="val -20833" name="adj1"/>
              <a:gd fmla="val 62500" name="adj2"/>
            </a:avLst>
          </a:prstGeom>
          <a:solidFill>
            <a:srgbClr val="E5B8B7"/>
          </a:solidFill>
          <a:ln cap="flat" cmpd="sng" w="25400">
            <a:solidFill>
              <a:srgbClr val="8C3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 don’t know but let’s find out</a:t>
            </a:r>
            <a:endParaRPr b="1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guntas Frecuentes Banco de Instructores 2022" id="93" name="Google Shape;93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29792" y="135291"/>
            <a:ext cx="3369435" cy="214636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4" name="Google Shape;94;p5"/>
          <p:cNvGraphicFramePr/>
          <p:nvPr/>
        </p:nvGraphicFramePr>
        <p:xfrm>
          <a:off x="1172337" y="3165877"/>
          <a:ext cx="2373980" cy="3108996"/>
        </p:xfrm>
        <a:graphic>
          <a:graphicData uri="http://schemas.openxmlformats.org/presentationml/2006/ole">
            <mc:AlternateContent>
              <mc:Choice Requires="v">
                <p:oleObj r:id="rId5" imgH="3108996" imgW="2373980" progId="Paint.Picture" spid="_x0000_s1">
                  <p:embed/>
                </p:oleObj>
              </mc:Choice>
              <mc:Fallback>
                <p:oleObj r:id="rId6" imgH="3108996" imgW="2373980" progId="Paint.Picture">
                  <p:embed/>
                  <p:pic>
                    <p:nvPicPr>
                      <p:cNvPr id="94" name="Google Shape;94;p5"/>
                      <p:cNvPicPr preferRelativeResize="0"/>
                      <p:nvPr/>
                    </p:nvPicPr>
                    <p:blipFill rotWithShape="1">
                      <a:blip r:embed="rId7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1172337" y="3165877"/>
                        <a:ext cx="2373980" cy="31089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descr="Infografía Sena by sgs on Genially" id="95" name="Google Shape;95;p5"/>
          <p:cNvPicPr preferRelativeResize="0"/>
          <p:nvPr/>
        </p:nvPicPr>
        <p:blipFill rotWithShape="1">
          <a:blip r:embed="rId8">
            <a:alphaModFix/>
          </a:blip>
          <a:srcRect b="60075" l="0" r="0" t="0"/>
          <a:stretch/>
        </p:blipFill>
        <p:spPr>
          <a:xfrm flipH="1">
            <a:off x="4973699" y="3225115"/>
            <a:ext cx="1446905" cy="1883443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5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1,715 Black School Girl Illustrations &amp; Clip Art - iStock" id="97" name="Google Shape;97;p5"/>
          <p:cNvSpPr/>
          <p:nvPr/>
        </p:nvSpPr>
        <p:spPr>
          <a:xfrm>
            <a:off x="4419600" y="2419350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5"/>
          <p:cNvSpPr/>
          <p:nvPr/>
        </p:nvSpPr>
        <p:spPr>
          <a:xfrm>
            <a:off x="1097826" y="2127091"/>
            <a:ext cx="2448491" cy="889317"/>
          </a:xfrm>
          <a:prstGeom prst="wedgeRectCallout">
            <a:avLst>
              <a:gd fmla="val -20833" name="adj1"/>
              <a:gd fmla="val 62500" name="adj2"/>
            </a:avLst>
          </a:prstGeom>
          <a:noFill/>
          <a:ln cap="flat" cmpd="sng" w="25400">
            <a:solidFill>
              <a:srgbClr val="8C3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He is our English teacher, he is handsome, tall and slim and he has brown hair.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5"/>
          <p:cNvSpPr/>
          <p:nvPr/>
        </p:nvSpPr>
        <p:spPr>
          <a:xfrm>
            <a:off x="5697151" y="2354615"/>
            <a:ext cx="2448491" cy="889317"/>
          </a:xfrm>
          <a:prstGeom prst="wedgeRectCallout">
            <a:avLst>
              <a:gd fmla="val -20833" name="adj1"/>
              <a:gd fmla="val 62500" name="adj2"/>
            </a:avLst>
          </a:prstGeom>
          <a:noFill/>
          <a:ln cap="flat" cmpd="sng" w="25400">
            <a:solidFill>
              <a:srgbClr val="8C3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That’s a very specific description</a:t>
            </a:r>
            <a:endParaRPr b="1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00" name="Google Shape;100;p5"/>
          <p:cNvSpPr/>
          <p:nvPr/>
        </p:nvSpPr>
        <p:spPr>
          <a:xfrm>
            <a:off x="2946056" y="3277519"/>
            <a:ext cx="2027643" cy="889317"/>
          </a:xfrm>
          <a:prstGeom prst="wedgeRectCallout">
            <a:avLst>
              <a:gd fmla="val -20833" name="adj1"/>
              <a:gd fmla="val 62500" name="adj2"/>
            </a:avLst>
          </a:prstGeom>
          <a:noFill/>
          <a:ln cap="flat" cmpd="sng" w="25400">
            <a:solidFill>
              <a:srgbClr val="8C3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Yes, today we will learn how to describe people</a:t>
            </a:r>
            <a:endParaRPr b="1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guntas Frecuentes Banco de Instructores 2022" id="105" name="Google Shape;105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29792" y="135291"/>
            <a:ext cx="3369435" cy="214636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06" name="Google Shape;106;p6"/>
          <p:cNvGraphicFramePr/>
          <p:nvPr/>
        </p:nvGraphicFramePr>
        <p:xfrm>
          <a:off x="1172337" y="3165877"/>
          <a:ext cx="2373980" cy="3108996"/>
        </p:xfrm>
        <a:graphic>
          <a:graphicData uri="http://schemas.openxmlformats.org/presentationml/2006/ole">
            <mc:AlternateContent>
              <mc:Choice Requires="v">
                <p:oleObj r:id="rId5" imgH="3108996" imgW="2373980" progId="Paint.Picture" spid="_x0000_s1">
                  <p:embed/>
                </p:oleObj>
              </mc:Choice>
              <mc:Fallback>
                <p:oleObj r:id="rId6" imgH="3108996" imgW="2373980" progId="Paint.Picture">
                  <p:embed/>
                  <p:pic>
                    <p:nvPicPr>
                      <p:cNvPr id="106" name="Google Shape;106;p6"/>
                      <p:cNvPicPr preferRelativeResize="0"/>
                      <p:nvPr/>
                    </p:nvPicPr>
                    <p:blipFill rotWithShape="1">
                      <a:blip r:embed="rId7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1172337" y="3165877"/>
                        <a:ext cx="2373980" cy="31089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descr="Infografía Sena by sgs on Genially" id="107" name="Google Shape;107;p6"/>
          <p:cNvPicPr preferRelativeResize="0"/>
          <p:nvPr/>
        </p:nvPicPr>
        <p:blipFill rotWithShape="1">
          <a:blip r:embed="rId8">
            <a:alphaModFix/>
          </a:blip>
          <a:srcRect b="60075" l="0" r="0" t="0"/>
          <a:stretch/>
        </p:blipFill>
        <p:spPr>
          <a:xfrm flipH="1">
            <a:off x="4973699" y="3225115"/>
            <a:ext cx="1446905" cy="1883443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6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1,715 Black School Girl Illustrations &amp; Clip Art - iStock" id="109" name="Google Shape;109;p6"/>
          <p:cNvSpPr/>
          <p:nvPr/>
        </p:nvSpPr>
        <p:spPr>
          <a:xfrm>
            <a:off x="4419600" y="2419350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6"/>
          <p:cNvSpPr/>
          <p:nvPr/>
        </p:nvSpPr>
        <p:spPr>
          <a:xfrm>
            <a:off x="1097826" y="2127091"/>
            <a:ext cx="2448491" cy="889317"/>
          </a:xfrm>
          <a:prstGeom prst="wedgeRectCallout">
            <a:avLst>
              <a:gd fmla="val -20833" name="adj1"/>
              <a:gd fmla="val 62500" name="adj2"/>
            </a:avLst>
          </a:prstGeom>
          <a:solidFill>
            <a:srgbClr val="E5B8B7"/>
          </a:solidFill>
          <a:ln cap="flat" cmpd="sng" w="25400">
            <a:solidFill>
              <a:srgbClr val="8C3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Es nuestro profesor de inglés, es guapo, alto y delgado y tiene el pelo castaño.</a:t>
            </a:r>
            <a:endParaRPr b="1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11" name="Google Shape;111;p6"/>
          <p:cNvSpPr/>
          <p:nvPr/>
        </p:nvSpPr>
        <p:spPr>
          <a:xfrm>
            <a:off x="5697151" y="2354615"/>
            <a:ext cx="2448491" cy="889317"/>
          </a:xfrm>
          <a:prstGeom prst="wedgeRectCallout">
            <a:avLst>
              <a:gd fmla="val -20833" name="adj1"/>
              <a:gd fmla="val 62500" name="adj2"/>
            </a:avLst>
          </a:prstGeom>
          <a:solidFill>
            <a:srgbClr val="E5B8B7"/>
          </a:solidFill>
          <a:ln cap="flat" cmpd="sng" w="25400">
            <a:solidFill>
              <a:srgbClr val="8C3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Esa es una descripción muy específica.</a:t>
            </a:r>
            <a:endParaRPr b="1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12" name="Google Shape;112;p6"/>
          <p:cNvSpPr/>
          <p:nvPr/>
        </p:nvSpPr>
        <p:spPr>
          <a:xfrm>
            <a:off x="2946056" y="3277519"/>
            <a:ext cx="2027643" cy="889317"/>
          </a:xfrm>
          <a:prstGeom prst="wedgeRectCallout">
            <a:avLst>
              <a:gd fmla="val -20833" name="adj1"/>
              <a:gd fmla="val 62500" name="adj2"/>
            </a:avLst>
          </a:prstGeom>
          <a:solidFill>
            <a:srgbClr val="E5B8B7"/>
          </a:solidFill>
          <a:ln cap="flat" cmpd="sng" w="25400">
            <a:solidFill>
              <a:srgbClr val="8C3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Sí, hoy aprenderemos a describir a las personas</a:t>
            </a:r>
            <a:endParaRPr b="1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ector De La Pantalla De Proyector De La Reunión Pantalla De Proyección De  La Ejecución Aislada En Blanco Tablero Vacío De La Pre Ilustración del  Vector - Ilustración de fondo, video: 88434421" id="117" name="Google Shape;117;p7"/>
          <p:cNvPicPr preferRelativeResize="0"/>
          <p:nvPr/>
        </p:nvPicPr>
        <p:blipFill rotWithShape="1">
          <a:blip r:embed="rId3">
            <a:alphaModFix/>
          </a:blip>
          <a:srcRect b="27368" l="0" r="0" t="8683"/>
          <a:stretch/>
        </p:blipFill>
        <p:spPr>
          <a:xfrm>
            <a:off x="318776" y="184237"/>
            <a:ext cx="8108260" cy="4959263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7"/>
          <p:cNvSpPr/>
          <p:nvPr/>
        </p:nvSpPr>
        <p:spPr>
          <a:xfrm>
            <a:off x="8014191" y="4111547"/>
            <a:ext cx="811033" cy="604299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7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7"/>
          <p:cNvSpPr/>
          <p:nvPr/>
        </p:nvSpPr>
        <p:spPr>
          <a:xfrm>
            <a:off x="96944" y="1366668"/>
            <a:ext cx="1446906" cy="1956375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To describe people’s physical appearance, we can use the verb to be and the verb “have”</a:t>
            </a:r>
            <a:endParaRPr b="1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Infografía Sena by sgs on Genially" id="121" name="Google Shape;121;p7"/>
          <p:cNvPicPr preferRelativeResize="0"/>
          <p:nvPr/>
        </p:nvPicPr>
        <p:blipFill rotWithShape="1">
          <a:blip r:embed="rId4">
            <a:alphaModFix/>
          </a:blip>
          <a:srcRect b="60075" l="0" r="0" t="0"/>
          <a:stretch/>
        </p:blipFill>
        <p:spPr>
          <a:xfrm flipH="1">
            <a:off x="0" y="3253168"/>
            <a:ext cx="1446905" cy="1883443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7"/>
          <p:cNvSpPr txBox="1"/>
          <p:nvPr/>
        </p:nvSpPr>
        <p:spPr>
          <a:xfrm>
            <a:off x="2374676" y="919245"/>
            <a:ext cx="4490944" cy="369332"/>
          </a:xfrm>
          <a:prstGeom prst="rect">
            <a:avLst/>
          </a:prstGeom>
          <a:solidFill>
            <a:schemeClr val="accent5"/>
          </a:solidFill>
          <a:ln cap="flat" cmpd="sng" w="25400">
            <a:solidFill>
              <a:srgbClr val="367D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Physical Descriptions</a:t>
            </a:r>
            <a:endParaRPr b="1" i="0" sz="1800" u="none" cap="none" strike="noStrike">
              <a:solidFill>
                <a:schemeClr val="lt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23" name="Google Shape;123;p7"/>
          <p:cNvSpPr txBox="1"/>
          <p:nvPr/>
        </p:nvSpPr>
        <p:spPr>
          <a:xfrm>
            <a:off x="1887548" y="1514557"/>
            <a:ext cx="761910" cy="461665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Verb to be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7"/>
          <p:cNvSpPr txBox="1"/>
          <p:nvPr/>
        </p:nvSpPr>
        <p:spPr>
          <a:xfrm>
            <a:off x="1658590" y="2788168"/>
            <a:ext cx="761910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Have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25" name="Google Shape;125;p7"/>
          <p:cNvSpPr/>
          <p:nvPr/>
        </p:nvSpPr>
        <p:spPr>
          <a:xfrm>
            <a:off x="2773680" y="1691640"/>
            <a:ext cx="419100" cy="220980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7"/>
          <p:cNvSpPr txBox="1"/>
          <p:nvPr/>
        </p:nvSpPr>
        <p:spPr>
          <a:xfrm>
            <a:off x="5759648" y="1454721"/>
            <a:ext cx="1754854" cy="83099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 am slim</a:t>
            </a:r>
            <a:endParaRPr b="0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She is beautiful</a:t>
            </a:r>
            <a:endParaRPr b="0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He is handsome</a:t>
            </a:r>
            <a:endParaRPr b="0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They are short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7"/>
          <p:cNvSpPr/>
          <p:nvPr/>
        </p:nvSpPr>
        <p:spPr>
          <a:xfrm>
            <a:off x="2487672" y="2831566"/>
            <a:ext cx="419100" cy="220980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7"/>
          <p:cNvSpPr txBox="1"/>
          <p:nvPr/>
        </p:nvSpPr>
        <p:spPr>
          <a:xfrm>
            <a:off x="4884082" y="2642341"/>
            <a:ext cx="3204770" cy="461665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 have long hair</a:t>
            </a:r>
            <a:endParaRPr b="0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They have Brown eyes</a:t>
            </a:r>
            <a:endParaRPr b="0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29" name="Google Shape;129;p7"/>
          <p:cNvSpPr txBox="1"/>
          <p:nvPr/>
        </p:nvSpPr>
        <p:spPr>
          <a:xfrm>
            <a:off x="4892159" y="3218041"/>
            <a:ext cx="3204770" cy="461665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You use </a:t>
            </a:r>
            <a:r>
              <a:rPr b="1" i="0" lang="es-CO" sz="1200" u="sng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“has” </a:t>
            </a: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when talking about </a:t>
            </a:r>
            <a:r>
              <a:rPr b="1" i="0" lang="es-CO" sz="1200" u="sng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he – she – it</a:t>
            </a:r>
            <a:endParaRPr b="1" i="0" sz="1200" u="sng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30" name="Google Shape;130;p7"/>
          <p:cNvSpPr txBox="1"/>
          <p:nvPr/>
        </p:nvSpPr>
        <p:spPr>
          <a:xfrm>
            <a:off x="4892159" y="3840416"/>
            <a:ext cx="3204770" cy="461665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She has blue eyes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He has short hair</a:t>
            </a:r>
            <a:endParaRPr b="0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31" name="Google Shape;131;p7"/>
          <p:cNvSpPr/>
          <p:nvPr/>
        </p:nvSpPr>
        <p:spPr>
          <a:xfrm>
            <a:off x="5133200" y="1721696"/>
            <a:ext cx="419100" cy="220980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 txBox="1"/>
          <p:nvPr/>
        </p:nvSpPr>
        <p:spPr>
          <a:xfrm>
            <a:off x="3368465" y="1561920"/>
            <a:ext cx="1515617" cy="461665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You use it with 1.</a:t>
            </a:r>
            <a:r>
              <a:rPr b="1" i="0" lang="es-CO" sz="1200" u="sng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adjectives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7"/>
          <p:cNvSpPr txBox="1"/>
          <p:nvPr/>
        </p:nvSpPr>
        <p:spPr>
          <a:xfrm>
            <a:off x="3008303" y="2756376"/>
            <a:ext cx="1515617" cy="646331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You use it to name body parts and features</a:t>
            </a:r>
            <a:endParaRPr b="1" i="0" sz="1200" u="sng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34" name="Google Shape;134;p7"/>
          <p:cNvSpPr/>
          <p:nvPr/>
        </p:nvSpPr>
        <p:spPr>
          <a:xfrm>
            <a:off x="4473059" y="2867341"/>
            <a:ext cx="419100" cy="220980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7"/>
          <p:cNvSpPr txBox="1"/>
          <p:nvPr/>
        </p:nvSpPr>
        <p:spPr>
          <a:xfrm>
            <a:off x="1887548" y="3877953"/>
            <a:ext cx="2561114" cy="12003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alibri"/>
              <a:buAutoNum type="arabicPeriod"/>
            </a:pPr>
            <a:r>
              <a:rPr b="0" i="0" lang="es-CO" sz="1800" u="none" cap="none" strike="noStrike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a word naming an attribute of a noun, such as </a:t>
            </a:r>
            <a:r>
              <a:rPr b="0" i="1" lang="es-CO" sz="1800" u="none" cap="none" strike="noStrike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sweet</a:t>
            </a:r>
            <a:r>
              <a:rPr b="0" i="0" lang="es-CO" sz="1800" u="none" cap="none" strike="noStrike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, </a:t>
            </a:r>
            <a:r>
              <a:rPr b="0" i="1" lang="es-CO" sz="1800" u="none" cap="none" strike="noStrike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red</a:t>
            </a:r>
            <a:r>
              <a:rPr b="0" i="0" lang="es-CO" sz="1800" u="none" cap="none" strike="noStrike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, or </a:t>
            </a:r>
            <a:r>
              <a:rPr b="0" i="1" lang="es-CO" sz="1800" u="none" cap="none" strike="noStrike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technical</a:t>
            </a:r>
            <a:r>
              <a:rPr b="0" i="0" lang="es-CO" sz="1800" u="none" cap="none" strike="noStrike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ector De La Pantalla De Proyector De La Reunión Pantalla De Proyección De  La Ejecución Aislada En Blanco Tablero Vacío De La Pre Ilustración del  Vector - Ilustración de fondo, video: 88434421" id="140" name="Google Shape;140;p8"/>
          <p:cNvPicPr preferRelativeResize="0"/>
          <p:nvPr/>
        </p:nvPicPr>
        <p:blipFill rotWithShape="1">
          <a:blip r:embed="rId3">
            <a:alphaModFix/>
          </a:blip>
          <a:srcRect b="27368" l="0" r="0" t="8683"/>
          <a:stretch/>
        </p:blipFill>
        <p:spPr>
          <a:xfrm>
            <a:off x="318776" y="184237"/>
            <a:ext cx="8108260" cy="4959263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8"/>
          <p:cNvSpPr/>
          <p:nvPr/>
        </p:nvSpPr>
        <p:spPr>
          <a:xfrm>
            <a:off x="8014191" y="4111547"/>
            <a:ext cx="811033" cy="604299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8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8"/>
          <p:cNvSpPr/>
          <p:nvPr/>
        </p:nvSpPr>
        <p:spPr>
          <a:xfrm>
            <a:off x="110153" y="835014"/>
            <a:ext cx="1446906" cy="2581275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rgbClr val="E5B8B7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Para describir la apariencia física de las personas, podemos usar el verbo “ser o estar” y el verbo "tener"</a:t>
            </a:r>
            <a:endParaRPr b="1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Infografía Sena by sgs on Genially" id="144" name="Google Shape;144;p8"/>
          <p:cNvPicPr preferRelativeResize="0"/>
          <p:nvPr/>
        </p:nvPicPr>
        <p:blipFill rotWithShape="1">
          <a:blip r:embed="rId4">
            <a:alphaModFix/>
          </a:blip>
          <a:srcRect b="60075" l="0" r="0" t="0"/>
          <a:stretch/>
        </p:blipFill>
        <p:spPr>
          <a:xfrm flipH="1">
            <a:off x="0" y="3253168"/>
            <a:ext cx="1446905" cy="1883443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8"/>
          <p:cNvSpPr txBox="1"/>
          <p:nvPr/>
        </p:nvSpPr>
        <p:spPr>
          <a:xfrm>
            <a:off x="2374676" y="919245"/>
            <a:ext cx="4490944" cy="369332"/>
          </a:xfrm>
          <a:prstGeom prst="rect">
            <a:avLst/>
          </a:prstGeom>
          <a:solidFill>
            <a:schemeClr val="accent5"/>
          </a:solidFill>
          <a:ln cap="flat" cmpd="sng" w="25400">
            <a:solidFill>
              <a:srgbClr val="367D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Descripciones físicas</a:t>
            </a:r>
            <a:endParaRPr b="1" i="0" sz="1800" u="none" cap="none" strike="noStrike">
              <a:solidFill>
                <a:schemeClr val="lt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46" name="Google Shape;146;p8"/>
          <p:cNvSpPr txBox="1"/>
          <p:nvPr/>
        </p:nvSpPr>
        <p:spPr>
          <a:xfrm>
            <a:off x="1887548" y="1514557"/>
            <a:ext cx="761910" cy="646331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Verbo ser o estar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8"/>
          <p:cNvSpPr txBox="1"/>
          <p:nvPr/>
        </p:nvSpPr>
        <p:spPr>
          <a:xfrm>
            <a:off x="1658590" y="2788168"/>
            <a:ext cx="761910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Tener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48" name="Google Shape;148;p8"/>
          <p:cNvSpPr/>
          <p:nvPr/>
        </p:nvSpPr>
        <p:spPr>
          <a:xfrm>
            <a:off x="2773680" y="1691640"/>
            <a:ext cx="419100" cy="220980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8"/>
          <p:cNvSpPr txBox="1"/>
          <p:nvPr/>
        </p:nvSpPr>
        <p:spPr>
          <a:xfrm>
            <a:off x="5759648" y="1454721"/>
            <a:ext cx="1754854" cy="83099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 am slim</a:t>
            </a:r>
            <a:endParaRPr b="0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She is beautiful</a:t>
            </a:r>
            <a:endParaRPr b="0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He is handsome</a:t>
            </a:r>
            <a:endParaRPr b="0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They are short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8"/>
          <p:cNvSpPr/>
          <p:nvPr/>
        </p:nvSpPr>
        <p:spPr>
          <a:xfrm>
            <a:off x="2487672" y="2831566"/>
            <a:ext cx="419100" cy="220980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8"/>
          <p:cNvSpPr txBox="1"/>
          <p:nvPr/>
        </p:nvSpPr>
        <p:spPr>
          <a:xfrm>
            <a:off x="4884082" y="2642341"/>
            <a:ext cx="3204770" cy="461665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Tengo el pelo largo</a:t>
            </a:r>
            <a:b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</a:b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Tienen ojos marrones</a:t>
            </a:r>
            <a:endParaRPr b="0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52" name="Google Shape;152;p8"/>
          <p:cNvSpPr txBox="1"/>
          <p:nvPr/>
        </p:nvSpPr>
        <p:spPr>
          <a:xfrm>
            <a:off x="4892159" y="3218041"/>
            <a:ext cx="3204770" cy="461665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Usas "tiene" cuando hablas de él – ella – lo</a:t>
            </a:r>
            <a:endParaRPr b="1" i="0" sz="1200" u="sng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53" name="Google Shape;153;p8"/>
          <p:cNvSpPr txBox="1"/>
          <p:nvPr/>
        </p:nvSpPr>
        <p:spPr>
          <a:xfrm>
            <a:off x="4892159" y="3840416"/>
            <a:ext cx="3204770" cy="461665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Tiene los ojos azules </a:t>
            </a:r>
            <a:b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</a:b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Tiene el pelo corto</a:t>
            </a:r>
            <a:endParaRPr b="0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54" name="Google Shape;154;p8"/>
          <p:cNvSpPr/>
          <p:nvPr/>
        </p:nvSpPr>
        <p:spPr>
          <a:xfrm>
            <a:off x="5133200" y="1721696"/>
            <a:ext cx="419100" cy="220980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8"/>
          <p:cNvSpPr txBox="1"/>
          <p:nvPr/>
        </p:nvSpPr>
        <p:spPr>
          <a:xfrm>
            <a:off x="3368465" y="1561920"/>
            <a:ext cx="1515617" cy="461665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Lo usas con adjetivos</a:t>
            </a:r>
            <a:endParaRPr b="1" i="0" sz="1200" u="sng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56" name="Google Shape;156;p8"/>
          <p:cNvSpPr txBox="1"/>
          <p:nvPr/>
        </p:nvSpPr>
        <p:spPr>
          <a:xfrm>
            <a:off x="3008303" y="2756376"/>
            <a:ext cx="1389507" cy="83099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Lo usas para nombrar partes del cuerpo y rasgos</a:t>
            </a:r>
            <a:endParaRPr b="1" i="0" sz="1200" u="sng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57" name="Google Shape;157;p8"/>
          <p:cNvSpPr/>
          <p:nvPr/>
        </p:nvSpPr>
        <p:spPr>
          <a:xfrm>
            <a:off x="4473059" y="2867341"/>
            <a:ext cx="419100" cy="220980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ector De La Pantalla De Proyector De La Reunión Pantalla De Proyección De  La Ejecución Aislada En Blanco Tablero Vacío De La Pre Ilustración del  Vector - Ilustración de fondo, video: 88434421" id="162" name="Google Shape;162;p9"/>
          <p:cNvPicPr preferRelativeResize="0"/>
          <p:nvPr/>
        </p:nvPicPr>
        <p:blipFill rotWithShape="1">
          <a:blip r:embed="rId3">
            <a:alphaModFix/>
          </a:blip>
          <a:srcRect b="27368" l="0" r="0" t="8683"/>
          <a:stretch/>
        </p:blipFill>
        <p:spPr>
          <a:xfrm>
            <a:off x="318776" y="184237"/>
            <a:ext cx="8108260" cy="4959263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9"/>
          <p:cNvSpPr/>
          <p:nvPr/>
        </p:nvSpPr>
        <p:spPr>
          <a:xfrm>
            <a:off x="8014191" y="4111547"/>
            <a:ext cx="811033" cy="604299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9"/>
          <p:cNvSpPr/>
          <p:nvPr/>
        </p:nvSpPr>
        <p:spPr>
          <a:xfrm>
            <a:off x="371289" y="204479"/>
            <a:ext cx="488520" cy="4697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darken" h="120000" w="120000">
                <a:moveTo>
                  <a:pt x="16730" y="43125"/>
                </a:moveTo>
                <a:lnTo>
                  <a:pt x="16730" y="76875"/>
                </a:lnTo>
                <a:lnTo>
                  <a:pt x="43774" y="76875"/>
                </a:lnTo>
                <a:lnTo>
                  <a:pt x="70817" y="105000"/>
                </a:lnTo>
                <a:lnTo>
                  <a:pt x="70817" y="15000"/>
                </a:lnTo>
                <a:lnTo>
                  <a:pt x="43774" y="43125"/>
                </a:lnTo>
                <a:close/>
              </a:path>
              <a:path extrusionOk="0" fill="none" h="120000" w="120000">
                <a:moveTo>
                  <a:pt x="16730" y="43125"/>
                </a:moveTo>
                <a:lnTo>
                  <a:pt x="43774" y="43125"/>
                </a:lnTo>
                <a:lnTo>
                  <a:pt x="70817" y="15000"/>
                </a:lnTo>
                <a:lnTo>
                  <a:pt x="70817" y="105000"/>
                </a:lnTo>
                <a:lnTo>
                  <a:pt x="43774" y="76875"/>
                </a:lnTo>
                <a:lnTo>
                  <a:pt x="16730" y="76875"/>
                </a:lnTo>
                <a:close/>
                <a:moveTo>
                  <a:pt x="81635" y="43125"/>
                </a:moveTo>
                <a:lnTo>
                  <a:pt x="103270" y="26250"/>
                </a:lnTo>
                <a:moveTo>
                  <a:pt x="81635" y="60000"/>
                </a:moveTo>
                <a:lnTo>
                  <a:pt x="103270" y="60000"/>
                </a:lnTo>
                <a:moveTo>
                  <a:pt x="81635" y="76875"/>
                </a:moveTo>
                <a:lnTo>
                  <a:pt x="103270" y="93750"/>
                </a:lnTo>
              </a:path>
              <a:path extrusionOk="0" fill="none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3E7FCD"/>
              </a:gs>
              <a:gs pos="100000">
                <a:srgbClr val="96C0FF"/>
              </a:gs>
            </a:gsLst>
            <a:lin ang="16200000" scaled="0"/>
          </a:gradFill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9"/>
          <p:cNvSpPr/>
          <p:nvPr/>
        </p:nvSpPr>
        <p:spPr>
          <a:xfrm>
            <a:off x="318776" y="2369429"/>
            <a:ext cx="1446906" cy="817245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Let’s study some adjectives</a:t>
            </a:r>
            <a:endParaRPr b="1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Infografía Sena by sgs on Genially" id="166" name="Google Shape;166;p9"/>
          <p:cNvPicPr preferRelativeResize="0"/>
          <p:nvPr/>
        </p:nvPicPr>
        <p:blipFill rotWithShape="1">
          <a:blip r:embed="rId4">
            <a:alphaModFix/>
          </a:blip>
          <a:srcRect b="60075" l="0" r="0" t="0"/>
          <a:stretch/>
        </p:blipFill>
        <p:spPr>
          <a:xfrm flipH="1">
            <a:off x="136356" y="3260057"/>
            <a:ext cx="1446905" cy="1883443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9"/>
          <p:cNvSpPr txBox="1"/>
          <p:nvPr/>
        </p:nvSpPr>
        <p:spPr>
          <a:xfrm>
            <a:off x="2374676" y="919245"/>
            <a:ext cx="4490944" cy="369332"/>
          </a:xfrm>
          <a:prstGeom prst="rect">
            <a:avLst/>
          </a:prstGeom>
          <a:solidFill>
            <a:schemeClr val="accent5"/>
          </a:solidFill>
          <a:ln cap="flat" cmpd="sng" w="25400">
            <a:solidFill>
              <a:srgbClr val="367D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Physical Appearance</a:t>
            </a:r>
            <a:endParaRPr b="1" i="0" sz="1800" u="none" cap="none" strike="noStrike">
              <a:solidFill>
                <a:schemeClr val="lt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68" name="Google Shape;168;p9"/>
          <p:cNvSpPr txBox="1"/>
          <p:nvPr/>
        </p:nvSpPr>
        <p:spPr>
          <a:xfrm>
            <a:off x="1716119" y="1610929"/>
            <a:ext cx="1105227" cy="52322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Opinion Adjectives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69" name="Google Shape;169;p9"/>
          <p:cNvSpPr txBox="1"/>
          <p:nvPr/>
        </p:nvSpPr>
        <p:spPr>
          <a:xfrm>
            <a:off x="1958013" y="2841688"/>
            <a:ext cx="1105227" cy="95410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Adjectives to describe the height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70" name="Google Shape;170;p9"/>
          <p:cNvSpPr txBox="1"/>
          <p:nvPr/>
        </p:nvSpPr>
        <p:spPr>
          <a:xfrm>
            <a:off x="3165460" y="2055497"/>
            <a:ext cx="1105227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Attractive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71" name="Google Shape;171;p9"/>
          <p:cNvSpPr txBox="1"/>
          <p:nvPr/>
        </p:nvSpPr>
        <p:spPr>
          <a:xfrm>
            <a:off x="3245660" y="1615476"/>
            <a:ext cx="1183933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Handsome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72" name="Google Shape;172;p9"/>
          <p:cNvSpPr txBox="1"/>
          <p:nvPr/>
        </p:nvSpPr>
        <p:spPr>
          <a:xfrm>
            <a:off x="4372906" y="2055498"/>
            <a:ext cx="1183933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Pretty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73" name="Google Shape;173;p9"/>
          <p:cNvSpPr txBox="1"/>
          <p:nvPr/>
        </p:nvSpPr>
        <p:spPr>
          <a:xfrm>
            <a:off x="5494680" y="1624310"/>
            <a:ext cx="1400130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Good looking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74" name="Google Shape;174;p9"/>
          <p:cNvSpPr txBox="1"/>
          <p:nvPr/>
        </p:nvSpPr>
        <p:spPr>
          <a:xfrm>
            <a:off x="7367713" y="1937455"/>
            <a:ext cx="796450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ugly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75" name="Google Shape;175;p9"/>
          <p:cNvSpPr txBox="1"/>
          <p:nvPr/>
        </p:nvSpPr>
        <p:spPr>
          <a:xfrm>
            <a:off x="5612902" y="2062635"/>
            <a:ext cx="1400130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Beautiful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Beautiful Girl Cliparts - Cliparts Zone" id="176" name="Google Shape;176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60733" y="1367476"/>
            <a:ext cx="602807" cy="621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gly Stock Illustrations – 26,684 Ugly Stock Illustrations, Vectors &amp;  Clipart - Dreamstime" id="177" name="Google Shape;177;p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484710" y="1284404"/>
            <a:ext cx="487571" cy="653051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9"/>
          <p:cNvSpPr txBox="1"/>
          <p:nvPr/>
        </p:nvSpPr>
        <p:spPr>
          <a:xfrm>
            <a:off x="3326070" y="3803770"/>
            <a:ext cx="985675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short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7,943 Human Height Illustrations &amp; Clip Art - iStock" id="179" name="Google Shape;179;p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085013" y="2460725"/>
            <a:ext cx="1797883" cy="1245592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9"/>
          <p:cNvSpPr txBox="1"/>
          <p:nvPr/>
        </p:nvSpPr>
        <p:spPr>
          <a:xfrm>
            <a:off x="4398736" y="3795794"/>
            <a:ext cx="1662920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Medium - height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81" name="Google Shape;181;p9"/>
          <p:cNvSpPr txBox="1"/>
          <p:nvPr/>
        </p:nvSpPr>
        <p:spPr>
          <a:xfrm>
            <a:off x="6152382" y="3795795"/>
            <a:ext cx="713238" cy="30777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CO" sz="1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Tall</a:t>
            </a:r>
            <a:endParaRPr b="0" i="0" sz="14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2019-11-27T03:16:21Z</dcterms:created>
  <dc:creator>Leonardo Cantor</dc:creator>
</cp:coreProperties>
</file>